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CbuPXFvOBRTG/NC0U8q+zo5xg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278519-8170-4555-9179-A97AE52FE856}">
  <a:tblStyle styleId="{15278519-8170-4555-9179-A97AE52FE8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28" autoAdjust="0"/>
  </p:normalViewPr>
  <p:slideViewPr>
    <p:cSldViewPr snapToGrid="0">
      <p:cViewPr varScale="1">
        <p:scale>
          <a:sx n="61" d="100"/>
          <a:sy n="61" d="100"/>
        </p:scale>
        <p:origin x="14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7406ea4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7406ea4f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5f7406ea4f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7406ea4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7406ea4f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g35f7406ea4f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7406ea4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7406ea4f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35f7406ea4f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7" name="Google Shape;17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96bdc86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96bdc86a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35f96bdc86a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6bdc86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6bdc86a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g35f96bdc86a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9" name="Google Shape;1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96bdc86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96bdc86a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g35f96bdc86a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96bdc8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5f96bdc86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3" name="Google Shape;213;g35f96bdc86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96bdc86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96bdc86a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5f96bdc86a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96bdc86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5f96bdc86a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1" name="Google Shape;231;g35f96bdc86a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96bdc86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96bdc86a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39" name="Google Shape;239;g35f96bdc86a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96bdc86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96bdc86a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g35f96bdc86a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96bdc86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96bdc86a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53" name="Google Shape;253;g35f96bdc86a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96bdc86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96bdc86a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35f96bdc86a_0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9ceee1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9ceee1e8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g35f9ceee1e8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9ceee1e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9ceee1e8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5f9ceee1e8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f96bdc86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f96bdc86a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09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7"/>
              <a:buChar char="-"/>
            </a:pPr>
            <a:endParaRPr dirty="0"/>
          </a:p>
        </p:txBody>
      </p:sp>
      <p:sp>
        <p:nvSpPr>
          <p:cNvPr id="279" name="Google Shape;279;g35f96bdc86a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96bdc86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96bdc86a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g35f96bdc86a_0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7406ea4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7406ea4f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g35f7406ea4f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7406ea4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7406ea4f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3" name="Google Shape;113;g35f7406ea4f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7406ea4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7406ea4f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5f7406ea4f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hr-HR" sz="6600"/>
              <a:t>Upisi u srednju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38882" y="4631161"/>
            <a:ext cx="4056210" cy="15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Loredana Zima Krnelić, prof.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OŠ Vežica, 9.6.2026.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643278" y="4409267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r="4" b="9831"/>
          <a:stretch/>
        </p:blipFill>
        <p:spPr>
          <a:xfrm>
            <a:off x="5591707" y="640080"/>
            <a:ext cx="5339793" cy="555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7406ea4f_0_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/>
              <a:t>Dodatne provjere SŠ </a:t>
            </a:r>
            <a:endParaRPr b="1"/>
          </a:p>
        </p:txBody>
      </p:sp>
      <p:sp>
        <p:nvSpPr>
          <p:cNvPr id="161" name="Google Shape;161;g35f7406ea4f_0_93"/>
          <p:cNvSpPr txBox="1">
            <a:spLocks noGrp="1"/>
          </p:cNvSpPr>
          <p:nvPr>
            <p:ph type="body" idx="1"/>
          </p:nvPr>
        </p:nvSpPr>
        <p:spPr>
          <a:xfrm>
            <a:off x="766000" y="15368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hr-HR" sz="4100"/>
              <a:t>prijaviti se za dodatnu provjeru </a:t>
            </a:r>
            <a:r>
              <a:rPr lang="hr-HR" sz="4100" b="1">
                <a:highlight>
                  <a:srgbClr val="FFFF00"/>
                </a:highlight>
              </a:rPr>
              <a:t>24.6. - 26.6.</a:t>
            </a:r>
            <a:r>
              <a:rPr lang="hr-HR" sz="4100" b="1">
                <a:solidFill>
                  <a:srgbClr val="FF0000"/>
                </a:solidFill>
              </a:rPr>
              <a:t> </a:t>
            </a:r>
            <a:endParaRPr sz="4100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100" b="1">
              <a:solidFill>
                <a:srgbClr val="FF0000"/>
              </a:solidFill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4100" b="1">
                <a:solidFill>
                  <a:srgbClr val="FF0000"/>
                </a:solidFill>
              </a:rPr>
              <a:t>AKO se ne prijave za dodatnu provjeru poslije više ne mogu birati taj smjer.</a:t>
            </a:r>
            <a:endParaRPr sz="4100" b="1">
              <a:solidFill>
                <a:srgbClr val="FF0000"/>
              </a:solidFill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4100" b="1">
              <a:solidFill>
                <a:srgbClr val="FF0000"/>
              </a:solidFill>
            </a:endParaRPr>
          </a:p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100"/>
              <a:buChar char="•"/>
            </a:pPr>
            <a:r>
              <a:rPr lang="hr-HR" sz="4100">
                <a:solidFill>
                  <a:srgbClr val="000000"/>
                </a:solidFill>
              </a:rPr>
              <a:t>dodatne provjere provode se od </a:t>
            </a:r>
            <a:r>
              <a:rPr lang="hr-HR" sz="4100" b="1">
                <a:solidFill>
                  <a:srgbClr val="000000"/>
                </a:solidFill>
                <a:highlight>
                  <a:srgbClr val="FFFF00"/>
                </a:highlight>
              </a:rPr>
              <a:t>29.6. - 2.7.</a:t>
            </a:r>
            <a:endParaRPr sz="4100"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5f7406ea4f_0_111" descr="Slika na kojoj se prikazuje snimka zaslona, tekst, softver, broj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25" y="345700"/>
            <a:ext cx="11716675" cy="55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5f7406ea4f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925"/>
            <a:ext cx="12010500" cy="57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5900" b="1"/>
              <a:t>Prijava programa</a:t>
            </a:r>
            <a:endParaRPr sz="5900" b="1"/>
          </a:p>
        </p:txBody>
      </p:sp>
      <p:sp>
        <p:nvSpPr>
          <p:cNvPr id="180" name="Google Shape;18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4768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</a:pPr>
            <a:r>
              <a:rPr lang="hr-HR" sz="4700"/>
              <a:t>max 6 obrazovnih programa </a:t>
            </a:r>
            <a:endParaRPr sz="4700"/>
          </a:p>
          <a:p>
            <a:pPr marL="342900" lvl="0" indent="-4768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</a:pPr>
            <a:r>
              <a:rPr lang="hr-HR" sz="4700"/>
              <a:t>1. i 2. strani jezik</a:t>
            </a:r>
            <a:endParaRPr sz="4700"/>
          </a:p>
          <a:p>
            <a:pPr marL="342900" lvl="0" indent="-4768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</a:pPr>
            <a:r>
              <a:rPr lang="hr-HR" sz="4700"/>
              <a:t>izborni programi</a:t>
            </a:r>
            <a:endParaRPr sz="47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96bdc86a_0_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600" b="1"/>
              <a:t>Elementi vrednovanja:</a:t>
            </a:r>
            <a:endParaRPr sz="5600" b="1"/>
          </a:p>
        </p:txBody>
      </p:sp>
      <p:sp>
        <p:nvSpPr>
          <p:cNvPr id="187" name="Google Shape;187;g35f96bdc86a_0_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14400" lvl="0" indent="-469900" algn="l" rtl="0">
              <a:spcBef>
                <a:spcPts val="1000"/>
              </a:spcBef>
              <a:spcAft>
                <a:spcPts val="0"/>
              </a:spcAft>
              <a:buSzPts val="3800"/>
              <a:buAutoNum type="arabicPeriod"/>
            </a:pPr>
            <a:r>
              <a:rPr lang="hr-HR" sz="4800"/>
              <a:t>ocjene iz OŠ</a:t>
            </a:r>
            <a:endParaRPr sz="4800"/>
          </a:p>
          <a:p>
            <a:pPr marL="914400" lvl="0" indent="-469900" algn="l" rtl="0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hr-HR" sz="4800"/>
              <a:t>natjecanja - iz znanja i sporta</a:t>
            </a:r>
            <a:endParaRPr sz="4800"/>
          </a:p>
          <a:p>
            <a:pPr marL="914400" lvl="0" indent="-469900" algn="l" rtl="0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hr-HR" sz="4800"/>
              <a:t>dodatne provjere SŠ </a:t>
            </a:r>
            <a:endParaRPr sz="48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4800"/>
              <a:t> </a:t>
            </a:r>
            <a:endParaRPr sz="4800"/>
          </a:p>
          <a:p>
            <a:pPr marL="9144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4800" b="1">
                <a:solidFill>
                  <a:srgbClr val="FF0000"/>
                </a:solidFill>
              </a:rPr>
              <a:t>Minimalni bodovni prag SŠ</a:t>
            </a:r>
            <a:endParaRPr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96bdc86a_0_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b="1"/>
              <a:t>Na primjer: minimalni bodovni prag 60</a:t>
            </a:r>
            <a:endParaRPr sz="6100" b="1"/>
          </a:p>
        </p:txBody>
      </p:sp>
      <p:sp>
        <p:nvSpPr>
          <p:cNvPr id="194" name="Google Shape;194;g35f96bdc86a_0_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500" b="1">
                <a:latin typeface="Arial"/>
                <a:ea typeface="Arial"/>
                <a:cs typeface="Arial"/>
                <a:sym typeface="Arial"/>
              </a:rPr>
              <a:t>➤</a:t>
            </a:r>
            <a:r>
              <a:rPr lang="hr-HR" sz="2900" b="1">
                <a:latin typeface="Arial"/>
                <a:ea typeface="Arial"/>
                <a:cs typeface="Arial"/>
                <a:sym typeface="Arial"/>
              </a:rPr>
              <a:t> Učenik A: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900"/>
              <a:buChar char="●"/>
            </a:pPr>
            <a:r>
              <a:rPr lang="hr-HR" sz="2900">
                <a:latin typeface="Arial"/>
                <a:ea typeface="Arial"/>
                <a:cs typeface="Arial"/>
                <a:sym typeface="Arial"/>
              </a:rPr>
              <a:t>Ocjene: 65 bodova ✅</a:t>
            </a:r>
            <a:br>
              <a:rPr lang="hr-HR" sz="2900">
                <a:latin typeface="Arial"/>
                <a:ea typeface="Arial"/>
                <a:cs typeface="Arial"/>
                <a:sym typeface="Arial"/>
              </a:rPr>
            </a:b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hr-HR" sz="2900">
                <a:latin typeface="Arial"/>
                <a:ea typeface="Arial"/>
                <a:cs typeface="Arial"/>
                <a:sym typeface="Arial"/>
              </a:rPr>
              <a:t>Nema dodatne bodove</a:t>
            </a:r>
            <a:br>
              <a:rPr lang="hr-HR" sz="2900">
                <a:latin typeface="Arial"/>
                <a:ea typeface="Arial"/>
                <a:cs typeface="Arial"/>
                <a:sym typeface="Arial"/>
              </a:rPr>
            </a:b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hr-HR" sz="2900">
                <a:latin typeface="Arial"/>
                <a:ea typeface="Arial"/>
                <a:cs typeface="Arial"/>
                <a:sym typeface="Arial"/>
              </a:rPr>
              <a:t>Ukupno: 65 bodova</a:t>
            </a:r>
            <a:br>
              <a:rPr lang="hr-HR" sz="2900">
                <a:latin typeface="Arial"/>
                <a:ea typeface="Arial"/>
                <a:cs typeface="Arial"/>
                <a:sym typeface="Arial"/>
              </a:rPr>
            </a:br>
            <a:r>
              <a:rPr lang="hr-HR" sz="2900">
                <a:latin typeface="Arial"/>
                <a:ea typeface="Arial"/>
                <a:cs typeface="Arial"/>
                <a:sym typeface="Arial"/>
              </a:rPr>
              <a:t> → MOŽE se natjecati za upis.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5f96bdc86a_0_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hr-HR" sz="2300" b="1">
                <a:latin typeface="Arial"/>
                <a:ea typeface="Arial"/>
                <a:cs typeface="Arial"/>
                <a:sym typeface="Arial"/>
              </a:rPr>
              <a:t>➤ </a:t>
            </a:r>
            <a:r>
              <a:rPr lang="hr-HR" sz="2900" b="1">
                <a:latin typeface="Arial"/>
                <a:ea typeface="Arial"/>
                <a:cs typeface="Arial"/>
                <a:sym typeface="Arial"/>
              </a:rPr>
              <a:t>Učenik B: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512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hr-HR" sz="2900">
                <a:latin typeface="Arial"/>
                <a:ea typeface="Arial"/>
                <a:cs typeface="Arial"/>
                <a:sym typeface="Arial"/>
              </a:rPr>
              <a:t>Ocjene: 55 bodova ❌</a:t>
            </a:r>
            <a:br>
              <a:rPr lang="hr-HR" sz="2900">
                <a:latin typeface="Arial"/>
                <a:ea typeface="Arial"/>
                <a:cs typeface="Arial"/>
                <a:sym typeface="Arial"/>
              </a:rPr>
            </a:b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457200" lvl="0" indent="-38512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900">
                <a:latin typeface="Arial"/>
                <a:ea typeface="Arial"/>
                <a:cs typeface="Arial"/>
                <a:sym typeface="Arial"/>
              </a:rPr>
              <a:t>Osvojio nagradu na natjecanju (10 bodova)</a:t>
            </a:r>
            <a:br>
              <a:rPr lang="hr-HR" sz="2900">
                <a:latin typeface="Arial"/>
                <a:ea typeface="Arial"/>
                <a:cs typeface="Arial"/>
                <a:sym typeface="Arial"/>
              </a:rPr>
            </a:b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457200" lvl="0" indent="-38512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900">
                <a:latin typeface="Arial"/>
                <a:ea typeface="Arial"/>
                <a:cs typeface="Arial"/>
                <a:sym typeface="Arial"/>
              </a:rPr>
              <a:t>Ukupno: 65 bodova</a:t>
            </a:r>
            <a:br>
              <a:rPr lang="hr-HR" sz="2900">
                <a:latin typeface="Arial"/>
                <a:ea typeface="Arial"/>
                <a:cs typeface="Arial"/>
                <a:sym typeface="Arial"/>
              </a:rPr>
            </a:br>
            <a:r>
              <a:rPr lang="hr-HR" sz="2900">
                <a:latin typeface="Arial"/>
                <a:ea typeface="Arial"/>
                <a:cs typeface="Arial"/>
                <a:sym typeface="Arial"/>
              </a:rPr>
              <a:t> → NE može se natjecati jer </a:t>
            </a:r>
            <a:r>
              <a:rPr lang="hr-HR" sz="2900" b="1">
                <a:latin typeface="Arial"/>
                <a:ea typeface="Arial"/>
                <a:cs typeface="Arial"/>
                <a:sym typeface="Arial"/>
              </a:rPr>
              <a:t>nema minimalno 60 bodova iz ocjena</a:t>
            </a:r>
            <a:r>
              <a:rPr lang="hr-HR" sz="2900">
                <a:latin typeface="Arial"/>
                <a:ea typeface="Arial"/>
                <a:cs typeface="Arial"/>
                <a:sym typeface="Arial"/>
              </a:rPr>
              <a:t>.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562708" y="193431"/>
            <a:ext cx="10791092" cy="149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Ocjene iz OŠ</a:t>
            </a:r>
            <a:endParaRPr b="1"/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1"/>
          </p:nvPr>
        </p:nvSpPr>
        <p:spPr>
          <a:xfrm>
            <a:off x="680325" y="1083825"/>
            <a:ext cx="10944600" cy="4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689" u="sng">
              <a:solidFill>
                <a:srgbClr val="FF0000"/>
              </a:solidFill>
            </a:endParaRPr>
          </a:p>
          <a:p>
            <a:pPr marL="457200" lvl="0" indent="-5037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hr-HR" sz="4289" b="0"/>
              <a:t>prolazna ocjena (na 2 decimale) za 5., 6., 7. i 8. r. </a:t>
            </a:r>
            <a:endParaRPr sz="4289"/>
          </a:p>
          <a:p>
            <a:pPr marL="457200" lvl="0" indent="-5037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hr-HR" sz="4289" b="0"/>
              <a:t>ocjene iz HJ, MAT, EJ u 7. i 8. r.</a:t>
            </a:r>
            <a:endParaRPr sz="4289"/>
          </a:p>
          <a:p>
            <a:pPr marL="457200" lvl="0" indent="-5037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hr-HR" sz="4289" b="0"/>
              <a:t>ocjene iz dva propisana predmeta u 7. i 8. r.</a:t>
            </a:r>
            <a:endParaRPr sz="4289"/>
          </a:p>
          <a:p>
            <a:pPr marL="457200" lvl="0" indent="-5037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hr-HR" sz="4289" b="0"/>
              <a:t>ocjene iz jednog predmeta kojeg određuje SŠ u 7. i 8. r.</a:t>
            </a:r>
            <a:endParaRPr sz="4289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5289"/>
              <a:buNone/>
            </a:pPr>
            <a:endParaRPr sz="4289" b="0"/>
          </a:p>
          <a:p>
            <a:pPr marL="228600" lvl="0" indent="-275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4289" b="0"/>
              <a:t>4 - godišnji programi: a) + b) + c) + d)             (max 80 bodova)</a:t>
            </a:r>
            <a:endParaRPr sz="4289"/>
          </a:p>
          <a:p>
            <a:pPr marL="228600" lvl="0" indent="-275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4289" b="0"/>
              <a:t>3 - godišnji programi: a) + b)                            (max 50 bodova)</a:t>
            </a:r>
            <a:endParaRPr sz="4289"/>
          </a:p>
          <a:p>
            <a:pPr marL="228600" lvl="0" indent="-275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4289" b="0"/>
              <a:t>&gt; 3 - godišnji programi: a)                                 (max 20 bodova)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96bdc86a_0_38"/>
          <p:cNvSpPr txBox="1"/>
          <p:nvPr/>
        </p:nvSpPr>
        <p:spPr>
          <a:xfrm>
            <a:off x="1218550" y="415650"/>
            <a:ext cx="998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209" name="Google Shape;209;g35f96bdc86a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100" y="57338"/>
            <a:ext cx="8055474" cy="6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96bdc86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/>
              <a:t>18</a:t>
            </a:fld>
            <a:endParaRPr/>
          </a:p>
        </p:txBody>
      </p:sp>
      <p:sp>
        <p:nvSpPr>
          <p:cNvPr id="216" name="Google Shape;216;g35f96bdc86a_0_0"/>
          <p:cNvSpPr txBox="1"/>
          <p:nvPr/>
        </p:nvSpPr>
        <p:spPr>
          <a:xfrm>
            <a:off x="5897898" y="2991225"/>
            <a:ext cx="5601900" cy="11082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600" b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Vrednuje se samo jedno (najpovoljnije) postignuće</a:t>
            </a:r>
            <a:r>
              <a:rPr lang="hr-H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svakoj kategoriji!</a:t>
            </a:r>
            <a:endParaRPr sz="2600" b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35f96bdc86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55" y="610757"/>
            <a:ext cx="5121637" cy="574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5f96bdc86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731" y="727093"/>
            <a:ext cx="6601552" cy="176992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5f96bdc86a_0_0"/>
          <p:cNvSpPr txBox="1"/>
          <p:nvPr/>
        </p:nvSpPr>
        <p:spPr>
          <a:xfrm>
            <a:off x="1195188" y="241461"/>
            <a:ext cx="31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NATJECANJA IZ ZNANJA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20" name="Google Shape;220;g35f96bdc86a_0_0"/>
          <p:cNvSpPr txBox="1"/>
          <p:nvPr/>
        </p:nvSpPr>
        <p:spPr>
          <a:xfrm>
            <a:off x="7509150" y="317150"/>
            <a:ext cx="35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SPORTSKA NATJECANJA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96bdc86a_0_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/>
              <a:t>Dodatni bodovi:</a:t>
            </a:r>
            <a:endParaRPr b="1"/>
          </a:p>
        </p:txBody>
      </p:sp>
      <p:sp>
        <p:nvSpPr>
          <p:cNvPr id="227" name="Google Shape;227;g35f96bdc86a_0_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18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48895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4100"/>
              <a:buFont typeface="Arial"/>
              <a:buAutoNum type="arabicPeriod"/>
            </a:pPr>
            <a:r>
              <a:rPr lang="hr-HR" sz="4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djeca bez roditelja ili odgovarajuće roditeljske skrbi  - 1 bod</a:t>
            </a:r>
            <a:endParaRPr sz="4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4889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100"/>
              <a:buFont typeface="Arial"/>
              <a:buAutoNum type="arabicPeriod"/>
            </a:pPr>
            <a:r>
              <a:rPr lang="hr-HR" sz="4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Romi - 2 boda</a:t>
            </a:r>
            <a:endParaRPr sz="4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4889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100"/>
              <a:buFont typeface="Arial"/>
              <a:buAutoNum type="arabicPeriod"/>
            </a:pPr>
            <a:r>
              <a:rPr lang="hr-HR" sz="4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pravo prednosti</a:t>
            </a:r>
            <a:endParaRPr sz="5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hr-HR" sz="7900"/>
              <a:t>Dnevno pratiti</a:t>
            </a:r>
            <a:endParaRPr sz="6900"/>
          </a:p>
        </p:txBody>
      </p:sp>
      <p:sp>
        <p:nvSpPr>
          <p:cNvPr id="100" name="Google Shape;100;p2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509"/>
            </a:schemeClr>
          </a:solidFill>
          <a:ln w="44450" cap="rnd" cmpd="sng">
            <a:solidFill>
              <a:schemeClr val="accent2">
                <a:alpha val="7450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680793" y="1938966"/>
            <a:ext cx="6713700" cy="4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660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hr-HR" sz="5400" b="0" u="sng">
                <a:solidFill>
                  <a:schemeClr val="hlink"/>
                </a:solidFill>
                <a:hlinkClick r:id="rId3"/>
              </a:rPr>
              <a:t>srednje.e-upisi.hr</a:t>
            </a:r>
            <a:r>
              <a:rPr lang="hr-HR" sz="5400" b="0"/>
              <a:t> </a:t>
            </a:r>
            <a:endParaRPr sz="6000"/>
          </a:p>
          <a:p>
            <a:pPr marL="914400" lvl="0" indent="-660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hr-HR" sz="5400"/>
              <a:t>mrežne stranice SŠ</a:t>
            </a:r>
            <a:endParaRPr sz="5400"/>
          </a:p>
          <a:p>
            <a:pPr marL="914400" lvl="0" indent="-660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AutoNum type="arabicPeriod"/>
            </a:pPr>
            <a:r>
              <a:rPr lang="hr-HR" sz="5400"/>
              <a:t>viber grupa</a:t>
            </a:r>
            <a:endParaRPr sz="5400"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r="4" b="983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96bdc86a_0_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/>
              <a:t>20</a:t>
            </a:fld>
            <a:endParaRPr/>
          </a:p>
        </p:txBody>
      </p:sp>
      <p:sp>
        <p:nvSpPr>
          <p:cNvPr id="234" name="Google Shape;234;g35f96bdc86a_0_11"/>
          <p:cNvSpPr txBox="1"/>
          <p:nvPr/>
        </p:nvSpPr>
        <p:spPr>
          <a:xfrm>
            <a:off x="733636" y="465575"/>
            <a:ext cx="2952300" cy="5232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Pravo prednosti</a:t>
            </a:r>
            <a:endParaRPr sz="2800" b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5f96bdc86a_0_11"/>
          <p:cNvSpPr/>
          <p:nvPr/>
        </p:nvSpPr>
        <p:spPr>
          <a:xfrm>
            <a:off x="145721" y="1422650"/>
            <a:ext cx="115479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kandidati sa zdravstvenim teškoćama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hr-HR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stručno mišljenje Službe za profesionalno usmjeravanje </a:t>
            </a:r>
            <a:r>
              <a:rPr lang="hr-HR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Hrvatskoga zavoda za zapošljavanje </a:t>
            </a:r>
            <a:r>
              <a:rPr lang="hr-HR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sposobnostima i motivaciji učenika</a:t>
            </a: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kandidati koji žive u otežanim uvjetima obrazovanja uzrokovanim nepovoljnim ekonomskim, socijalnim te odgojnim čimbenicima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35f96bdc86a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0325" y="0"/>
            <a:ext cx="12402326" cy="65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96bdc86a_0_102"/>
          <p:cNvSpPr txBox="1">
            <a:spLocks noGrp="1"/>
          </p:cNvSpPr>
          <p:nvPr>
            <p:ph type="title"/>
          </p:nvPr>
        </p:nvSpPr>
        <p:spPr>
          <a:xfrm>
            <a:off x="159850" y="-2760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Ljestvica poretka</a:t>
            </a:r>
            <a:endParaRPr/>
          </a:p>
        </p:txBody>
      </p:sp>
      <p:sp>
        <p:nvSpPr>
          <p:cNvPr id="248" name="Google Shape;248;g35f96bdc86a_0_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g35f96bdc86a_0_102"/>
          <p:cNvPicPr preferRelativeResize="0"/>
          <p:nvPr/>
        </p:nvPicPr>
        <p:blipFill rotWithShape="1">
          <a:blip r:embed="rId3">
            <a:alphaModFix/>
          </a:blip>
          <a:srcRect l="17170" t="-780" r="9581" b="780"/>
          <a:stretch/>
        </p:blipFill>
        <p:spPr>
          <a:xfrm>
            <a:off x="231700" y="815275"/>
            <a:ext cx="11718076" cy="56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35f96bdc86a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5" y="200525"/>
            <a:ext cx="12586026" cy="63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96bdc86a_0_138"/>
          <p:cNvSpPr txBox="1">
            <a:spLocks noGrp="1"/>
          </p:cNvSpPr>
          <p:nvPr>
            <p:ph type="title"/>
          </p:nvPr>
        </p:nvSpPr>
        <p:spPr>
          <a:xfrm>
            <a:off x="191200" y="-618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>
                <a:solidFill>
                  <a:srgbClr val="FF0000"/>
                </a:solidFill>
              </a:rPr>
              <a:t>Važni datumi!</a:t>
            </a:r>
            <a:endParaRPr b="1">
              <a:solidFill>
                <a:srgbClr val="FF0000"/>
              </a:solidFill>
            </a:endParaRPr>
          </a:p>
        </p:txBody>
      </p:sp>
      <p:graphicFrame>
        <p:nvGraphicFramePr>
          <p:cNvPr id="262" name="Google Shape;262;g35f96bdc86a_0_138"/>
          <p:cNvGraphicFramePr/>
          <p:nvPr/>
        </p:nvGraphicFramePr>
        <p:xfrm>
          <a:off x="434875" y="1263825"/>
          <a:ext cx="11477450" cy="4786704"/>
        </p:xfrm>
        <a:graphic>
          <a:graphicData uri="http://schemas.openxmlformats.org/drawingml/2006/table">
            <a:tbl>
              <a:tblPr>
                <a:noFill/>
                <a:tableStyleId>{15278519-8170-4555-9179-A97AE52FE856}</a:tableStyleId>
              </a:tblPr>
              <a:tblGrid>
                <a:gridCol w="81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425">
                <a:tc>
                  <a:txBody>
                    <a:bodyPr/>
                    <a:lstStyle/>
                    <a:p>
                      <a:pPr marL="457200" lvl="0" indent="-41275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•"/>
                      </a:pPr>
                      <a:r>
                        <a:rPr lang="hr-HR" sz="3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 obrazovnih programa: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3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24.6. - 3.7.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25">
                <a:tc>
                  <a:txBody>
                    <a:bodyPr/>
                    <a:lstStyle/>
                    <a:p>
                      <a:pPr marL="457200" lvl="0" indent="-41275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•"/>
                      </a:pPr>
                      <a:r>
                        <a:rPr lang="hr-HR" sz="3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iskaz interesa za sportske programe: </a:t>
                      </a:r>
                      <a:endParaRPr sz="3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3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1.6. - 5.6.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425">
                <a:tc>
                  <a:txBody>
                    <a:bodyPr/>
                    <a:lstStyle/>
                    <a:p>
                      <a:pPr marL="457200" lvl="0" indent="-41275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•"/>
                      </a:pPr>
                      <a:r>
                        <a:rPr lang="hr-HR" sz="3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 za dodatne provjere SŠ:</a:t>
                      </a:r>
                      <a:endParaRPr sz="3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1" indent="-412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•"/>
                      </a:pPr>
                      <a:r>
                        <a:rPr lang="hr-HR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dodatne provjere SŠ: </a:t>
                      </a:r>
                      <a:r>
                        <a:rPr lang="hr-HR" sz="3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29.6. - 2.7.</a:t>
                      </a:r>
                      <a:endParaRPr sz="39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3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24.6. - 26.6.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425">
                <a:tc>
                  <a:txBody>
                    <a:bodyPr/>
                    <a:lstStyle/>
                    <a:p>
                      <a:pPr marL="360001" lvl="1" indent="-4254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Char char="•"/>
                      </a:pPr>
                      <a:r>
                        <a:rPr lang="hr-HR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mirovanje: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3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3.7. - 7.7.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425">
                <a:tc>
                  <a:txBody>
                    <a:bodyPr/>
                    <a:lstStyle/>
                    <a:p>
                      <a:pPr marL="360001" lvl="1" indent="-4254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Char char="•"/>
                      </a:pPr>
                      <a:r>
                        <a:rPr lang="hr-HR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 konačnih ljestvica: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3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7.7.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425">
                <a:tc>
                  <a:txBody>
                    <a:bodyPr/>
                    <a:lstStyle/>
                    <a:p>
                      <a:pPr marL="360001" lvl="1" indent="-4254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Char char="•"/>
                      </a:pPr>
                      <a:r>
                        <a:rPr lang="hr-HR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upisnice, liječničkih potvrda u SŠ: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3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7.7. - 9.7.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35f9ceee1e8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72355" cy="655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5f9ceee1e8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580" y="152400"/>
            <a:ext cx="6762444" cy="506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35f9ceee1e8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1054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96bdc86a_0_120"/>
          <p:cNvSpPr txBox="1">
            <a:spLocks noGrp="1"/>
          </p:cNvSpPr>
          <p:nvPr>
            <p:ph type="body" idx="1"/>
          </p:nvPr>
        </p:nvSpPr>
        <p:spPr>
          <a:xfrm>
            <a:off x="958325" y="10393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8000"/>
              <a:t>helpdesk@skole.hr</a:t>
            </a:r>
            <a:endParaRPr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8000"/>
              <a:t>01/6661-500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96bdc86a_0_1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800"/>
              <a:t>Hvala na pažnji i sretno s upisima! </a:t>
            </a:r>
            <a:endParaRPr sz="6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7406ea4f_0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/>
              <a:t>Mrežne stranice srednjih škola</a:t>
            </a:r>
            <a:endParaRPr b="1"/>
          </a:p>
        </p:txBody>
      </p:sp>
      <p:sp>
        <p:nvSpPr>
          <p:cNvPr id="109" name="Google Shape;109;g35f7406ea4f_0_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120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hr-HR" sz="4300" dirty="0"/>
              <a:t>natječaj za upis do </a:t>
            </a:r>
            <a:r>
              <a:rPr lang="hr-HR" sz="4300" dirty="0">
                <a:solidFill>
                  <a:srgbClr val="FF0000"/>
                </a:solidFill>
              </a:rPr>
              <a:t>19.6.</a:t>
            </a:r>
            <a:endParaRPr sz="4300" dirty="0">
              <a:solidFill>
                <a:srgbClr val="FF0000"/>
              </a:solidFill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hr-HR" sz="4300" dirty="0"/>
              <a:t>posebni uvjeti upisa:</a:t>
            </a:r>
            <a:endParaRPr sz="43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hr-HR" sz="3900" dirty="0"/>
              <a:t>liječničke potvrde</a:t>
            </a:r>
            <a:endParaRPr sz="39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hr-HR" sz="3900" dirty="0"/>
              <a:t>dodatne provjere</a:t>
            </a:r>
            <a:endParaRPr sz="39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hr-HR" sz="3900" dirty="0"/>
              <a:t>predmet koji se boduje</a:t>
            </a:r>
            <a:endParaRPr sz="3900" dirty="0"/>
          </a:p>
          <a:p>
            <a:pPr marL="4500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hr-HR" sz="4300"/>
              <a:t>rok za SŠ da sve upišu u sustav e-upisa je 24.6. </a:t>
            </a:r>
            <a:endParaRPr sz="3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35f7406ea4f_0_87"/>
          <p:cNvPicPr preferRelativeResize="0"/>
          <p:nvPr/>
        </p:nvPicPr>
        <p:blipFill rotWithShape="1">
          <a:blip r:embed="rId3">
            <a:alphaModFix/>
          </a:blip>
          <a:srcRect r="36601"/>
          <a:stretch/>
        </p:blipFill>
        <p:spPr>
          <a:xfrm>
            <a:off x="191575" y="268650"/>
            <a:ext cx="5574574" cy="5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5f7406ea4f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725" y="193325"/>
            <a:ext cx="5394725" cy="64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l="8952" r="1014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50" y="109200"/>
            <a:ext cx="11978300" cy="63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3583463" y="5600388"/>
            <a:ext cx="1406700" cy="351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8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327" y="643467"/>
            <a:ext cx="10765346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67" y="2065867"/>
            <a:ext cx="10905066" cy="2726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7406ea4f_0_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/>
              <a:t>Prijave u </a:t>
            </a:r>
            <a:r>
              <a:rPr lang="hr-HR" b="1">
                <a:solidFill>
                  <a:srgbClr val="FF0000"/>
                </a:solidFill>
              </a:rPr>
              <a:t>sportske programe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4" name="Google Shape;154;g35f7406ea4f_0_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95300" algn="l" rtl="0">
              <a:spcBef>
                <a:spcPts val="1000"/>
              </a:spcBef>
              <a:spcAft>
                <a:spcPts val="0"/>
              </a:spcAft>
              <a:buSzPts val="4200"/>
              <a:buChar char="•"/>
            </a:pPr>
            <a:r>
              <a:rPr lang="hr-HR" sz="4200"/>
              <a:t>iskazati interes upisom sporta do</a:t>
            </a:r>
            <a:r>
              <a:rPr lang="hr-HR" sz="4200" b="1"/>
              <a:t> 1.6. - 5.6.</a:t>
            </a:r>
            <a:endParaRPr sz="4200"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200" b="1"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4200" b="1"/>
              <a:t>AKO ne iskažu interes </a:t>
            </a:r>
            <a:r>
              <a:rPr lang="hr-HR" sz="4200" b="1">
                <a:solidFill>
                  <a:srgbClr val="FF0000"/>
                </a:solidFill>
              </a:rPr>
              <a:t>za sport do 5.6. </a:t>
            </a:r>
            <a:r>
              <a:rPr lang="hr-HR" sz="4200" b="1"/>
              <a:t>kasnije NEĆE moći odabrati neki od sportskih programa.</a:t>
            </a:r>
            <a:endParaRPr sz="4200" b="1"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4200" b="1"/>
          </a:p>
          <a:p>
            <a:pPr marL="457200" lvl="0" indent="-495300" algn="l" rtl="0">
              <a:spcBef>
                <a:spcPts val="1000"/>
              </a:spcBef>
              <a:spcAft>
                <a:spcPts val="0"/>
              </a:spcAft>
              <a:buSzPts val="4200"/>
              <a:buChar char="•"/>
            </a:pPr>
            <a:r>
              <a:rPr lang="hr-HR" sz="4200"/>
              <a:t>bodovi će biti vidljivi u sustavu nakon</a:t>
            </a:r>
            <a:r>
              <a:rPr lang="hr-HR" sz="4200" b="1"/>
              <a:t> 19.6.</a:t>
            </a:r>
            <a:endParaRPr sz="4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549</Words>
  <Application>Microsoft Office PowerPoint</Application>
  <PresentationFormat>Široki zaslon</PresentationFormat>
  <Paragraphs>117</Paragraphs>
  <Slides>28</Slides>
  <Notes>28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sustava Office</vt:lpstr>
      <vt:lpstr>Upisi u srednju</vt:lpstr>
      <vt:lpstr>Dnevno pratiti</vt:lpstr>
      <vt:lpstr>Mrežne stranice srednjih škola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Prijave u sportske programe</vt:lpstr>
      <vt:lpstr>Dodatne provjere SŠ </vt:lpstr>
      <vt:lpstr>PowerPoint prezentacija</vt:lpstr>
      <vt:lpstr>PowerPoint prezentacija</vt:lpstr>
      <vt:lpstr>Prijava programa</vt:lpstr>
      <vt:lpstr>Elementi vrednovanja:</vt:lpstr>
      <vt:lpstr>Na primjer: minimalni bodovni prag 60</vt:lpstr>
      <vt:lpstr>Ocjene iz OŠ</vt:lpstr>
      <vt:lpstr>PowerPoint prezentacija</vt:lpstr>
      <vt:lpstr>PowerPoint prezentacija</vt:lpstr>
      <vt:lpstr>Dodatni bodovi:</vt:lpstr>
      <vt:lpstr>PowerPoint prezentacija</vt:lpstr>
      <vt:lpstr>PowerPoint prezentacija</vt:lpstr>
      <vt:lpstr>Ljestvica poretka</vt:lpstr>
      <vt:lpstr>PowerPoint prezentacija</vt:lpstr>
      <vt:lpstr>Važni datumi!</vt:lpstr>
      <vt:lpstr>PowerPoint prezentacija</vt:lpstr>
      <vt:lpstr>PowerPoint prezentacija</vt:lpstr>
      <vt:lpstr>PowerPoint prezentacija</vt:lpstr>
      <vt:lpstr>Hvala na pažnji i sretno s upisima!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srednju</dc:title>
  <dc:creator>Loredana Zima Krnelić</dc:creator>
  <cp:lastModifiedBy>Loredana</cp:lastModifiedBy>
  <cp:revision>3</cp:revision>
  <dcterms:created xsi:type="dcterms:W3CDTF">2024-06-02T09:26:33Z</dcterms:created>
  <dcterms:modified xsi:type="dcterms:W3CDTF">2026-06-11T07:33:40Z</dcterms:modified>
</cp:coreProperties>
</file>