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7"/>
  </p:notesMasterIdLst>
  <p:sldIdLst>
    <p:sldId id="256" r:id="rId2"/>
    <p:sldId id="258" r:id="rId3"/>
    <p:sldId id="293" r:id="rId4"/>
    <p:sldId id="267" r:id="rId5"/>
    <p:sldId id="281" r:id="rId6"/>
    <p:sldId id="265" r:id="rId7"/>
    <p:sldId id="268" r:id="rId8"/>
    <p:sldId id="263" r:id="rId9"/>
    <p:sldId id="269" r:id="rId10"/>
    <p:sldId id="283" r:id="rId11"/>
    <p:sldId id="264" r:id="rId12"/>
    <p:sldId id="291" r:id="rId13"/>
    <p:sldId id="284" r:id="rId14"/>
    <p:sldId id="286" r:id="rId15"/>
    <p:sldId id="290" r:id="rId16"/>
    <p:sldId id="289" r:id="rId17"/>
    <p:sldId id="285" r:id="rId18"/>
    <p:sldId id="292" r:id="rId19"/>
    <p:sldId id="271" r:id="rId20"/>
    <p:sldId id="276" r:id="rId21"/>
    <p:sldId id="260" r:id="rId22"/>
    <p:sldId id="275" r:id="rId23"/>
    <p:sldId id="273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1" autoAdjust="0"/>
    <p:restoredTop sz="81707"/>
  </p:normalViewPr>
  <p:slideViewPr>
    <p:cSldViewPr snapToGrid="0">
      <p:cViewPr varScale="1">
        <p:scale>
          <a:sx n="70" d="100"/>
          <a:sy n="70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AC2F5-A271-5C42-9E5B-9004767E4EA5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82390-A649-0E4E-A329-2E0FEF3B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5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1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83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7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00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3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81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55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51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90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9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81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7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64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88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8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3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9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4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82390-A649-0E4E-A329-2E0FEF3B41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5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009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4719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5720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281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1642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1377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7300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778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747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929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055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990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082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898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112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070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126C234-69D6-4ED9-95FB-CB7C48A3F0E2}" type="datetimeFigureOut">
              <a:rPr lang="hr-HR" smtClean="0"/>
              <a:t>16.4.2019.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5599FDD-2B4C-4E8A-8B0E-3C2BC2149A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863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45168" y="3710049"/>
            <a:ext cx="9144000" cy="1641490"/>
          </a:xfrm>
        </p:spPr>
        <p:txBody>
          <a:bodyPr/>
          <a:lstStyle/>
          <a:p>
            <a:r>
              <a:rPr lang="hr-HR" dirty="0" err="1" smtClean="0"/>
              <a:t>Erasmus</a:t>
            </a:r>
            <a:r>
              <a:rPr lang="hr-HR" dirty="0" smtClean="0"/>
              <a:t>+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2295" y="5085348"/>
            <a:ext cx="11839073" cy="1256022"/>
          </a:xfrm>
        </p:spPr>
        <p:txBody>
          <a:bodyPr>
            <a:normAutofit/>
          </a:bodyPr>
          <a:lstStyle/>
          <a:p>
            <a:r>
              <a:rPr lang="it-IT" dirty="0"/>
              <a:t>Istituto Comprensivo Carducci </a:t>
            </a:r>
            <a:r>
              <a:rPr lang="it-IT" dirty="0" err="1"/>
              <a:t>Paolillo</a:t>
            </a:r>
            <a:r>
              <a:rPr lang="it-IT" dirty="0"/>
              <a:t>, Cerignola, </a:t>
            </a:r>
            <a:r>
              <a:rPr lang="it-IT" dirty="0" err="1" smtClean="0"/>
              <a:t>Italija</a:t>
            </a:r>
            <a:endParaRPr lang="hr-HR" dirty="0" smtClean="0"/>
          </a:p>
          <a:p>
            <a:r>
              <a:rPr lang="hr-HR" dirty="0" err="1" smtClean="0"/>
              <a:t>Mia</a:t>
            </a:r>
            <a:r>
              <a:rPr lang="hr-HR" dirty="0" smtClean="0"/>
              <a:t> </a:t>
            </a:r>
            <a:r>
              <a:rPr lang="hr-HR" dirty="0" err="1" smtClean="0"/>
              <a:t>Vokši</a:t>
            </a:r>
            <a:r>
              <a:rPr lang="hr-HR" dirty="0" smtClean="0"/>
              <a:t>, Anamarija </a:t>
            </a:r>
            <a:r>
              <a:rPr lang="hr-HR" dirty="0" err="1" smtClean="0"/>
              <a:t>Jusup</a:t>
            </a:r>
            <a:r>
              <a:rPr lang="hr-HR" dirty="0" smtClean="0"/>
              <a:t>, Ira Pavić, Korina Kalanj i Lara </a:t>
            </a:r>
            <a:r>
              <a:rPr lang="hr-HR" dirty="0" err="1" smtClean="0"/>
              <a:t>Grbac</a:t>
            </a:r>
            <a:r>
              <a:rPr lang="hr-HR" dirty="0" smtClean="0"/>
              <a:t>, 6.c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665" y="3710049"/>
            <a:ext cx="1714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8873" b="22300"/>
          <a:stretch/>
        </p:blipFill>
        <p:spPr>
          <a:xfrm>
            <a:off x="1224037" y="1115722"/>
            <a:ext cx="5976709" cy="2235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75" y="3549542"/>
            <a:ext cx="3900758" cy="2925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27" y="2287422"/>
            <a:ext cx="3140766" cy="4187688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30075" y="209909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err="1" smtClean="0"/>
              <a:t>The</a:t>
            </a:r>
            <a:r>
              <a:rPr lang="hr-HR" sz="4000" dirty="0" smtClean="0"/>
              <a:t> Pope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976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73" y="1335423"/>
            <a:ext cx="4666434" cy="3142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981480"/>
            <a:ext cx="4864100" cy="486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niOkvir 4"/>
          <p:cNvSpPr txBox="1"/>
          <p:nvPr/>
        </p:nvSpPr>
        <p:spPr>
          <a:xfrm>
            <a:off x="974773" y="4721976"/>
            <a:ext cx="5374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UNESCO-v popis svjetske baštine u Europi od 1996. 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6436" y="627537"/>
            <a:ext cx="363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Alberobello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49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9023" y="721892"/>
            <a:ext cx="9601196" cy="1303867"/>
          </a:xfrm>
        </p:spPr>
        <p:txBody>
          <a:bodyPr/>
          <a:lstStyle/>
          <a:p>
            <a:r>
              <a:rPr lang="hr-HR" dirty="0" smtClean="0"/>
              <a:t>Glazbena kultura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3283" y="2670888"/>
            <a:ext cx="6352899" cy="14409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dirty="0" smtClean="0"/>
              <a:t>nastala i prvi puta izvedena slavna</a:t>
            </a:r>
            <a:r>
              <a:rPr lang="hr-HR" dirty="0"/>
              <a:t> </a:t>
            </a:r>
            <a:r>
              <a:rPr lang="hr-HR" dirty="0" smtClean="0"/>
              <a:t>opera</a:t>
            </a:r>
            <a:r>
              <a:rPr lang="hr-HR" dirty="0"/>
              <a:t> </a:t>
            </a:r>
            <a:r>
              <a:rPr lang="hr-HR" b="1" dirty="0" err="1"/>
              <a:t>Cavalleria</a:t>
            </a:r>
            <a:r>
              <a:rPr lang="hr-HR" b="1" dirty="0"/>
              <a:t> </a:t>
            </a:r>
            <a:r>
              <a:rPr lang="hr-HR" b="1" dirty="0" err="1"/>
              <a:t>rusticana</a:t>
            </a:r>
            <a:r>
              <a:rPr lang="hr-HR" dirty="0"/>
              <a:t>  </a:t>
            </a:r>
            <a:r>
              <a:rPr lang="hr-HR" dirty="0" smtClean="0"/>
              <a:t>1890. </a:t>
            </a:r>
            <a:r>
              <a:rPr lang="hr-HR" i="1" dirty="0" smtClean="0"/>
              <a:t>(skladatelj </a:t>
            </a:r>
            <a:r>
              <a:rPr lang="hr-HR" i="1" dirty="0" err="1"/>
              <a:t>Pietro</a:t>
            </a:r>
            <a:r>
              <a:rPr lang="hr-HR" i="1" dirty="0"/>
              <a:t> </a:t>
            </a:r>
            <a:r>
              <a:rPr lang="hr-HR" i="1" dirty="0" err="1"/>
              <a:t>Mascagni</a:t>
            </a:r>
            <a:r>
              <a:rPr lang="hr-HR" i="1" dirty="0"/>
              <a:t> </a:t>
            </a:r>
            <a:r>
              <a:rPr lang="hr-HR" i="1" dirty="0" smtClean="0"/>
              <a:t>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8237" y="1527955"/>
            <a:ext cx="4969043" cy="37267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" r="10513" b="4919"/>
          <a:stretch/>
        </p:blipFill>
        <p:spPr>
          <a:xfrm rot="5400000">
            <a:off x="5428593" y="735927"/>
            <a:ext cx="1719378" cy="127579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11326" r="29123" b="32534"/>
          <a:stretch/>
        </p:blipFill>
        <p:spPr>
          <a:xfrm rot="5400000">
            <a:off x="570976" y="4552917"/>
            <a:ext cx="1925057" cy="1619206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2559197" y="4623856"/>
            <a:ext cx="41784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talijanski skladatelj </a:t>
            </a:r>
            <a:r>
              <a:rPr lang="hr-HR" sz="2800" dirty="0" err="1"/>
              <a:t>Pasquale</a:t>
            </a:r>
            <a:r>
              <a:rPr lang="hr-HR" sz="2800" dirty="0"/>
              <a:t> Bona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496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" b="14514"/>
          <a:stretch/>
        </p:blipFill>
        <p:spPr>
          <a:xfrm>
            <a:off x="1379620" y="582956"/>
            <a:ext cx="9073555" cy="58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8" y="394599"/>
            <a:ext cx="8133348" cy="61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5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970" y="673565"/>
            <a:ext cx="4848724" cy="96309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Radionice u školi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6114" y="3130292"/>
            <a:ext cx="3282253" cy="24616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03" y="2181725"/>
            <a:ext cx="2470042" cy="18525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4367" y="4083242"/>
            <a:ext cx="2470042" cy="1852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09" y="800989"/>
            <a:ext cx="2328731" cy="17465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56" y="800989"/>
            <a:ext cx="2558694" cy="191902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64" y="4100201"/>
            <a:ext cx="2589168" cy="1941876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3900650" y="2129831"/>
            <a:ext cx="195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Radionica keramike</a:t>
            </a:r>
            <a:endParaRPr lang="hr-HR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9455442" y="2939961"/>
            <a:ext cx="184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Sviranje tradicionalne glazbe (</a:t>
            </a:r>
            <a:r>
              <a:rPr lang="hr-HR" dirty="0" err="1"/>
              <a:t>P</a:t>
            </a:r>
            <a:r>
              <a:rPr lang="hr-HR" dirty="0" err="1" smtClean="0"/>
              <a:t>izzica</a:t>
            </a:r>
            <a:r>
              <a:rPr lang="hr-HR" dirty="0"/>
              <a:t>)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3946358" y="1267326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1089280" y="1760499"/>
            <a:ext cx="224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Čokolada s porukom </a:t>
            </a:r>
            <a:endParaRPr lang="hr-HR" dirty="0"/>
          </a:p>
        </p:txBody>
      </p:sp>
      <p:sp>
        <p:nvSpPr>
          <p:cNvPr id="15" name="TekstniOkvir 14"/>
          <p:cNvSpPr txBox="1"/>
          <p:nvPr/>
        </p:nvSpPr>
        <p:spPr>
          <a:xfrm>
            <a:off x="6309036" y="2588516"/>
            <a:ext cx="256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Pjevanje talijanske himne</a:t>
            </a:r>
            <a:endParaRPr lang="hr-HR" dirty="0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09" y="3280767"/>
            <a:ext cx="2418006" cy="1813504"/>
          </a:xfrm>
          <a:prstGeom prst="rect">
            <a:avLst/>
          </a:prstGeom>
        </p:spPr>
      </p:pic>
      <p:sp>
        <p:nvSpPr>
          <p:cNvPr id="17" name="TekstniOkvir 16"/>
          <p:cNvSpPr txBox="1"/>
          <p:nvPr/>
        </p:nvSpPr>
        <p:spPr>
          <a:xfrm>
            <a:off x="6330072" y="5289443"/>
            <a:ext cx="252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Pisanje nota Europske himne na računalu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3331567" y="1424033"/>
            <a:ext cx="2662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Likovna kultura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5468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5" y="3143811"/>
            <a:ext cx="3140033" cy="23550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9658" y="2949980"/>
            <a:ext cx="3159890" cy="236991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08" y="2307632"/>
            <a:ext cx="3141904" cy="214570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/>
          <a:stretch/>
        </p:blipFill>
        <p:spPr>
          <a:xfrm rot="5400000">
            <a:off x="8860518" y="3787802"/>
            <a:ext cx="2482248" cy="2253933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7542648" y="1236990"/>
            <a:ext cx="3412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/>
              <a:t>Torre</a:t>
            </a:r>
            <a:r>
              <a:rPr lang="hr-HR" sz="2800" dirty="0" smtClean="0"/>
              <a:t> </a:t>
            </a:r>
            <a:r>
              <a:rPr lang="hr-HR" sz="2800" dirty="0" err="1" smtClean="0"/>
              <a:t>Allemanna</a:t>
            </a:r>
            <a:r>
              <a:rPr lang="hr-HR" sz="2800" dirty="0" smtClean="0"/>
              <a:t> – </a:t>
            </a:r>
          </a:p>
          <a:p>
            <a:r>
              <a:rPr lang="hr-HR" sz="2800" dirty="0" smtClean="0"/>
              <a:t>radionica u muzeju</a:t>
            </a:r>
            <a:endParaRPr lang="hr-HR" sz="2800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4384644" y="898790"/>
            <a:ext cx="31187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Način izrade tradicionalnog keksa TARALI</a:t>
            </a:r>
            <a:endParaRPr lang="hr-HR" sz="2800" dirty="0"/>
          </a:p>
        </p:txBody>
      </p:sp>
      <p:sp>
        <p:nvSpPr>
          <p:cNvPr id="13" name="TekstniOkvir 12"/>
          <p:cNvSpPr txBox="1"/>
          <p:nvPr/>
        </p:nvSpPr>
        <p:spPr>
          <a:xfrm>
            <a:off x="341183" y="5805580"/>
            <a:ext cx="412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Tradicionalni ples </a:t>
            </a:r>
            <a:r>
              <a:rPr lang="hr-HR" sz="2800" dirty="0" err="1"/>
              <a:t>P</a:t>
            </a:r>
            <a:r>
              <a:rPr lang="hr-HR" sz="2800" dirty="0" err="1" smtClean="0"/>
              <a:t>izzica</a:t>
            </a:r>
            <a:endParaRPr lang="hr-HR" sz="2800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826" y="922637"/>
            <a:ext cx="2840637" cy="21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30" y="755373"/>
            <a:ext cx="7023652" cy="5267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5" y="1364494"/>
            <a:ext cx="2713382" cy="36178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414" y="4945894"/>
            <a:ext cx="2908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Gradska</a:t>
            </a:r>
            <a:r>
              <a:rPr lang="en-US" sz="4000" dirty="0" smtClean="0"/>
              <a:t> </a:t>
            </a:r>
            <a:r>
              <a:rPr lang="en-US" sz="4000" dirty="0" err="1" smtClean="0"/>
              <a:t>vijećnica</a:t>
            </a:r>
            <a:endParaRPr lang="en-US" sz="40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478929" y="323718"/>
            <a:ext cx="3916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Građanski odgoj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646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5189" y="801884"/>
            <a:ext cx="5570622" cy="1155254"/>
          </a:xfrm>
        </p:spPr>
        <p:txBody>
          <a:bodyPr/>
          <a:lstStyle/>
          <a:p>
            <a:r>
              <a:rPr lang="hr-HR" dirty="0" smtClean="0"/>
              <a:t>Engleski jezik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8015" y="3733802"/>
            <a:ext cx="6533147" cy="1737005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Predstavljanje škole i projektnih aktivnosti na engleskom jeziku</a:t>
            </a:r>
          </a:p>
          <a:p>
            <a:r>
              <a:rPr lang="hr-HR" dirty="0" smtClean="0"/>
              <a:t>Pričali smo sa djecom iz drugih zemalja engleski jezik (Turska, Portugal, Češka)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15" y="308812"/>
            <a:ext cx="4122821" cy="30921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26" y="2554709"/>
            <a:ext cx="3828715" cy="28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mtClean="0"/>
              <a:t>Talijanski jezik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95401" y="2798232"/>
            <a:ext cx="9601196" cy="331893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U </a:t>
            </a:r>
            <a:r>
              <a:rPr lang="hr-HR" sz="2800" dirty="0" err="1"/>
              <a:t>C</a:t>
            </a:r>
            <a:r>
              <a:rPr lang="hr-HR" sz="2800" dirty="0" err="1" smtClean="0"/>
              <a:t>erignoli</a:t>
            </a:r>
            <a:r>
              <a:rPr lang="hr-HR" sz="2800" dirty="0" smtClean="0"/>
              <a:t> je rođen čuveni </a:t>
            </a:r>
            <a:r>
              <a:rPr lang="hr-HR" sz="2800" dirty="0"/>
              <a:t>talijanski </a:t>
            </a:r>
            <a:r>
              <a:rPr lang="hr-HR" sz="2800" dirty="0" smtClean="0"/>
              <a:t>filolog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sz="2800" dirty="0"/>
              <a:t> </a:t>
            </a:r>
            <a:r>
              <a:rPr lang="hr-HR" sz="2800" b="1" dirty="0" err="1"/>
              <a:t>Nicola</a:t>
            </a:r>
            <a:r>
              <a:rPr lang="hr-HR" sz="2800" b="1" dirty="0"/>
              <a:t> </a:t>
            </a:r>
            <a:r>
              <a:rPr lang="hr-HR" sz="2800" b="1" dirty="0" err="1"/>
              <a:t>Zingarelli</a:t>
            </a:r>
            <a:r>
              <a:rPr lang="hr-HR" sz="2800" dirty="0"/>
              <a:t> </a:t>
            </a:r>
            <a:r>
              <a:rPr lang="hr-HR" sz="2800" dirty="0" smtClean="0"/>
              <a:t>(talijanski rječnik)</a:t>
            </a:r>
            <a:endParaRPr lang="hr-HR" sz="2800" dirty="0"/>
          </a:p>
          <a:p>
            <a:r>
              <a:rPr lang="hr-HR" sz="2800" dirty="0" smtClean="0"/>
              <a:t>U obiteljima i u školi smo govorili talijanski</a:t>
            </a:r>
          </a:p>
          <a:p>
            <a:r>
              <a:rPr lang="hr-HR" sz="2800" dirty="0" smtClean="0"/>
              <a:t>Pjevali smo talijansku himnu i pjesme</a:t>
            </a:r>
          </a:p>
          <a:p>
            <a:r>
              <a:rPr lang="hr-HR" sz="2800" dirty="0" smtClean="0"/>
              <a:t>Gledali smo talijansku televiziju</a:t>
            </a:r>
            <a:endParaRPr lang="hr-HR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98" y="3758326"/>
            <a:ext cx="2580999" cy="171959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53" y="774700"/>
            <a:ext cx="1351544" cy="148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9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Geografija 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4764505" y="2264360"/>
            <a:ext cx="6785810" cy="3457345"/>
          </a:xfrm>
        </p:spPr>
        <p:txBody>
          <a:bodyPr>
            <a:normAutofit/>
          </a:bodyPr>
          <a:lstStyle/>
          <a:p>
            <a:r>
              <a:rPr lang="hr-HR" dirty="0" smtClean="0"/>
              <a:t>Google </a:t>
            </a:r>
            <a:r>
              <a:rPr lang="hr-HR" dirty="0" err="1" smtClean="0"/>
              <a:t>maps</a:t>
            </a:r>
            <a:r>
              <a:rPr lang="hr-HR" dirty="0" smtClean="0"/>
              <a:t> – </a:t>
            </a:r>
            <a:r>
              <a:rPr lang="hr-HR" dirty="0" err="1" smtClean="0"/>
              <a:t>Cerignola</a:t>
            </a:r>
            <a:r>
              <a:rPr lang="hr-HR" dirty="0" smtClean="0"/>
              <a:t> leži na jugoistoku Italije</a:t>
            </a:r>
          </a:p>
          <a:p>
            <a:r>
              <a:rPr lang="en-US" b="1" dirty="0"/>
              <a:t>Cerignola</a:t>
            </a:r>
            <a:r>
              <a:rPr lang="en-US" dirty="0"/>
              <a:t> je drugi po veličini </a:t>
            </a:r>
            <a:r>
              <a:rPr lang="en-US" dirty="0" smtClean="0"/>
              <a:t> grad u </a:t>
            </a:r>
            <a:r>
              <a:rPr lang="en-US" dirty="0" err="1" smtClean="0"/>
              <a:t>talijanskoj</a:t>
            </a:r>
            <a:r>
              <a:rPr lang="en-US" dirty="0" smtClean="0"/>
              <a:t> </a:t>
            </a:r>
            <a:r>
              <a:rPr lang="en-US" dirty="0" err="1" smtClean="0"/>
              <a:t>pokrajini</a:t>
            </a:r>
            <a:r>
              <a:rPr lang="en-US" dirty="0" smtClean="0"/>
              <a:t> </a:t>
            </a:r>
            <a:r>
              <a:rPr lang="en-US" b="1" dirty="0" smtClean="0"/>
              <a:t>Foggia </a:t>
            </a:r>
            <a:r>
              <a:rPr lang="en-US" dirty="0" smtClean="0"/>
              <a:t>u </a:t>
            </a:r>
            <a:r>
              <a:rPr lang="en-US" dirty="0" err="1" smtClean="0"/>
              <a:t>regiji</a:t>
            </a:r>
            <a:r>
              <a:rPr lang="en-US" dirty="0" smtClean="0"/>
              <a:t> </a:t>
            </a:r>
            <a:r>
              <a:rPr lang="en-US" b="1" dirty="0" err="1" smtClean="0"/>
              <a:t>Apulija</a:t>
            </a:r>
            <a:r>
              <a:rPr lang="en-US" b="1" dirty="0" smtClean="0"/>
              <a:t> </a:t>
            </a:r>
            <a:r>
              <a:rPr lang="en-US" dirty="0" smtClean="0"/>
              <a:t>od 56 816 stanovnika</a:t>
            </a:r>
          </a:p>
          <a:p>
            <a:r>
              <a:rPr lang="en-US" dirty="0" smtClean="0"/>
              <a:t>U</a:t>
            </a:r>
            <a:r>
              <a:rPr lang="hr-HR" dirty="0" err="1" smtClean="0"/>
              <a:t>daljena</a:t>
            </a:r>
            <a:r>
              <a:rPr lang="hr-HR" dirty="0" smtClean="0"/>
              <a:t> 30 km od Jadranskog mora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06" y="451909"/>
            <a:ext cx="1957024" cy="1303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8" b="13466"/>
          <a:stretch/>
        </p:blipFill>
        <p:spPr>
          <a:xfrm>
            <a:off x="645695" y="2071855"/>
            <a:ext cx="3593686" cy="34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Hrvatski jezik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95400" y="2556932"/>
            <a:ext cx="5458325" cy="3318936"/>
          </a:xfrm>
        </p:spPr>
        <p:txBody>
          <a:bodyPr/>
          <a:lstStyle/>
          <a:p>
            <a:r>
              <a:rPr lang="hr-HR" dirty="0" smtClean="0"/>
              <a:t>Talijane smo učili hrvatski jezik</a:t>
            </a:r>
          </a:p>
          <a:p>
            <a:r>
              <a:rPr lang="hr-HR" dirty="0" smtClean="0"/>
              <a:t>Učili smo kajkavsko narječje s djecom iz Čakovca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93" y="2687720"/>
            <a:ext cx="4068005" cy="305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Matematika / TZK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Računanje potrošnje novaca – štednja</a:t>
            </a:r>
          </a:p>
          <a:p>
            <a:r>
              <a:rPr lang="hr-HR" dirty="0"/>
              <a:t>Preračunavanje valute (EUR - KN</a:t>
            </a:r>
            <a:r>
              <a:rPr lang="hr-HR" dirty="0" smtClean="0"/>
              <a:t>)</a:t>
            </a:r>
          </a:p>
          <a:p>
            <a:r>
              <a:rPr lang="hr-HR" dirty="0"/>
              <a:t>Izračunavanje visine i starost građevina</a:t>
            </a:r>
          </a:p>
          <a:p>
            <a:r>
              <a:rPr lang="hr-HR" dirty="0" smtClean="0"/>
              <a:t>Mjerenje koraka</a:t>
            </a:r>
          </a:p>
          <a:p>
            <a:r>
              <a:rPr lang="hr-HR" dirty="0" smtClean="0"/>
              <a:t>Potrošnja i unos kalorija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21" y="2045507"/>
            <a:ext cx="2506576" cy="3830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62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TZK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Svakodnevne duge šetnje</a:t>
            </a:r>
          </a:p>
          <a:p>
            <a:r>
              <a:rPr lang="hr-HR" dirty="0" smtClean="0"/>
              <a:t>U školi smo igrali odbojku</a:t>
            </a:r>
          </a:p>
          <a:p>
            <a:r>
              <a:rPr lang="hr-HR" dirty="0" smtClean="0"/>
              <a:t>Igrali smo nogomet sa domaćinima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77" y="1825625"/>
            <a:ext cx="4786492" cy="35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Vjeronauk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Nove vjere</a:t>
            </a:r>
          </a:p>
          <a:p>
            <a:r>
              <a:rPr lang="hr-HR" dirty="0" smtClean="0"/>
              <a:t>Misa na talijanskom jeziku</a:t>
            </a:r>
          </a:p>
          <a:p>
            <a:r>
              <a:rPr lang="hr-HR" dirty="0" smtClean="0"/>
              <a:t>Posjet katedrala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50" y="1690688"/>
            <a:ext cx="6101495" cy="347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46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Informatika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95401" y="2556932"/>
            <a:ext cx="4431631" cy="3318936"/>
          </a:xfrm>
        </p:spPr>
        <p:txBody>
          <a:bodyPr>
            <a:normAutofit/>
          </a:bodyPr>
          <a:lstStyle/>
          <a:p>
            <a:r>
              <a:rPr lang="hr-HR" dirty="0" smtClean="0"/>
              <a:t>Izradili smo prezentaciju na engleskom jeziku</a:t>
            </a:r>
          </a:p>
          <a:p>
            <a:r>
              <a:rPr lang="hr-HR" dirty="0"/>
              <a:t>Prezentirali smo svoju prezentaciju pred drugim </a:t>
            </a:r>
            <a:r>
              <a:rPr lang="hr-HR" dirty="0" smtClean="0"/>
              <a:t>učenicima</a:t>
            </a:r>
          </a:p>
          <a:p>
            <a:r>
              <a:rPr lang="hr-HR" dirty="0" smtClean="0"/>
              <a:t>Imali smo radionice u programu za pisanje glazbe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09" y="1690688"/>
            <a:ext cx="5336635" cy="40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Dojmovi</a:t>
            </a:r>
            <a:endParaRPr lang="hr-HR" dirty="0"/>
          </a:p>
        </p:txBody>
      </p:sp>
      <p:pic>
        <p:nvPicPr>
          <p:cNvPr id="5" name="Rezervirano mjesto sadržaj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47999" y="1952420"/>
            <a:ext cx="5649191" cy="423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2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/>
              <a:t>Cerignola</a:t>
            </a:r>
            <a:r>
              <a:rPr lang="hr-HR" dirty="0"/>
              <a:t> je </a:t>
            </a:r>
            <a:r>
              <a:rPr lang="en-US" dirty="0" err="1"/>
              <a:t>poljoprivredn</a:t>
            </a:r>
            <a:r>
              <a:rPr lang="hr-HR" dirty="0"/>
              <a:t>i</a:t>
            </a:r>
            <a:r>
              <a:rPr lang="en-US" dirty="0"/>
              <a:t> </a:t>
            </a:r>
            <a:r>
              <a:rPr lang="en-US" dirty="0" err="1"/>
              <a:t>kraj</a:t>
            </a:r>
            <a:r>
              <a:rPr lang="en-US" dirty="0"/>
              <a:t> u </a:t>
            </a:r>
            <a:r>
              <a:rPr lang="en-US" dirty="0" err="1"/>
              <a:t>ko</a:t>
            </a:r>
            <a:r>
              <a:rPr lang="hr-HR" dirty="0"/>
              <a:t>je</a:t>
            </a:r>
            <a:r>
              <a:rPr lang="en-US" dirty="0"/>
              <a:t>m se </a:t>
            </a:r>
            <a:r>
              <a:rPr lang="en-US" dirty="0" err="1"/>
              <a:t>proizvod</a:t>
            </a:r>
            <a:r>
              <a:rPr lang="hr-HR" dirty="0"/>
              <a:t>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3196388" cy="3318936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maslinovo</a:t>
            </a:r>
            <a:r>
              <a:rPr lang="en-US" sz="3600" dirty="0" smtClean="0"/>
              <a:t> </a:t>
            </a:r>
            <a:r>
              <a:rPr lang="en-US" sz="3600" dirty="0" err="1" smtClean="0"/>
              <a:t>ulje</a:t>
            </a:r>
            <a:endParaRPr lang="hr-HR" sz="3600" dirty="0" smtClean="0"/>
          </a:p>
          <a:p>
            <a:r>
              <a:rPr lang="hr-HR" sz="3600" dirty="0"/>
              <a:t>v</a:t>
            </a:r>
            <a:r>
              <a:rPr lang="en-US" sz="3600" dirty="0" err="1" smtClean="0"/>
              <a:t>ino</a:t>
            </a:r>
            <a:endParaRPr lang="hr-HR" sz="3600" dirty="0" smtClean="0"/>
          </a:p>
          <a:p>
            <a:r>
              <a:rPr lang="hr-HR" sz="3600" dirty="0" err="1"/>
              <a:t>b</a:t>
            </a:r>
            <a:r>
              <a:rPr lang="en-US" sz="3600" dirty="0" err="1" smtClean="0"/>
              <a:t>ademi</a:t>
            </a:r>
            <a:endParaRPr lang="hr-HR" sz="3600" dirty="0" smtClean="0"/>
          </a:p>
          <a:p>
            <a:r>
              <a:rPr lang="hr-HR" sz="3600" dirty="0" err="1"/>
              <a:t>p</a:t>
            </a:r>
            <a:r>
              <a:rPr lang="en-US" sz="3600" dirty="0" err="1" smtClean="0"/>
              <a:t>šenica</a:t>
            </a:r>
            <a:endParaRPr lang="hr-HR" sz="3600" dirty="0" smtClean="0"/>
          </a:p>
          <a:p>
            <a:r>
              <a:rPr lang="en-US" sz="3600" dirty="0" err="1" smtClean="0"/>
              <a:t>zob</a:t>
            </a:r>
            <a:r>
              <a:rPr lang="en-US" sz="3600" dirty="0" smtClean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 smtClean="0"/>
              <a:t>lan</a:t>
            </a:r>
            <a:endParaRPr lang="en-US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99" y="1264219"/>
            <a:ext cx="4254498" cy="258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niOkvir 4"/>
          <p:cNvSpPr txBox="1"/>
          <p:nvPr/>
        </p:nvSpPr>
        <p:spPr>
          <a:xfrm>
            <a:off x="5450305" y="3849645"/>
            <a:ext cx="59034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 smtClean="0"/>
              <a:t>PRIRODA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smtClean="0"/>
              <a:t>Vidjeli </a:t>
            </a:r>
            <a:r>
              <a:rPr lang="hr-HR" sz="2800" dirty="0"/>
              <a:t>smo polja maslina, vinograde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Razne vrsta pšenice i drugih žitarica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U ulicama smo viđali stabala trešanja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17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78" y="313332"/>
            <a:ext cx="6653110" cy="291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niOkvir 3"/>
          <p:cNvSpPr txBox="1"/>
          <p:nvPr/>
        </p:nvSpPr>
        <p:spPr>
          <a:xfrm>
            <a:off x="288759" y="1690961"/>
            <a:ext cx="651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/>
              <a:t>Muzej pšenice u </a:t>
            </a:r>
            <a:r>
              <a:rPr lang="hr-HR" sz="3600" dirty="0" err="1" smtClean="0"/>
              <a:t>Cerignoli</a:t>
            </a:r>
            <a:endParaRPr lang="hr-HR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16568" r="11855" b="18234"/>
          <a:stretch/>
        </p:blipFill>
        <p:spPr>
          <a:xfrm>
            <a:off x="9006655" y="3486715"/>
            <a:ext cx="2374581" cy="28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607" r="19000" b="28503"/>
          <a:stretch/>
        </p:blipFill>
        <p:spPr>
          <a:xfrm>
            <a:off x="5694744" y="3439440"/>
            <a:ext cx="2214218" cy="2863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0" y="2791591"/>
            <a:ext cx="3909391" cy="2932043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687660" y="313332"/>
            <a:ext cx="3124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 smtClean="0"/>
              <a:t>Povijest</a:t>
            </a:r>
            <a:endParaRPr lang="hr-HR" sz="5400" dirty="0"/>
          </a:p>
        </p:txBody>
      </p:sp>
    </p:spTree>
    <p:extLst>
      <p:ext uri="{BB962C8B-B14F-4D97-AF65-F5344CB8AC3E}">
        <p14:creationId xmlns:p14="http://schemas.microsoft.com/office/powerpoint/2010/main" val="28526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87" y="1881809"/>
            <a:ext cx="4140987" cy="3105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64" y="1881809"/>
            <a:ext cx="5196115" cy="3897086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933487" y="587885"/>
            <a:ext cx="9925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 smtClean="0"/>
              <a:t>Tvornica konfeta </a:t>
            </a:r>
            <a:r>
              <a:rPr lang="hr-HR" sz="3600" dirty="0" err="1" smtClean="0"/>
              <a:t>Mucci</a:t>
            </a:r>
            <a:r>
              <a:rPr lang="hr-HR" sz="3600" dirty="0" smtClean="0"/>
              <a:t> </a:t>
            </a:r>
            <a:r>
              <a:rPr lang="hr-HR" sz="3600" dirty="0" err="1" smtClean="0"/>
              <a:t>Giovanni</a:t>
            </a:r>
            <a:r>
              <a:rPr lang="hr-HR" sz="3600" dirty="0" smtClean="0"/>
              <a:t> u Andriji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3930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84" y="969947"/>
            <a:ext cx="4634207" cy="308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2" y="1134652"/>
            <a:ext cx="5588810" cy="275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62" y="4051694"/>
            <a:ext cx="3810000" cy="253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niOkvir 4"/>
          <p:cNvSpPr txBox="1"/>
          <p:nvPr/>
        </p:nvSpPr>
        <p:spPr>
          <a:xfrm>
            <a:off x="2104968" y="323018"/>
            <a:ext cx="459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err="1" smtClean="0"/>
              <a:t>Castel</a:t>
            </a:r>
            <a:r>
              <a:rPr lang="hr-HR" sz="4000" dirty="0" smtClean="0"/>
              <a:t> del Monte</a:t>
            </a:r>
            <a:endParaRPr lang="hr-HR" sz="4000" dirty="0"/>
          </a:p>
        </p:txBody>
      </p:sp>
      <p:sp>
        <p:nvSpPr>
          <p:cNvPr id="7" name="Pravokutnik 6"/>
          <p:cNvSpPr/>
          <p:nvPr/>
        </p:nvSpPr>
        <p:spPr>
          <a:xfrm>
            <a:off x="7154772" y="4692095"/>
            <a:ext cx="43326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UNESCO-v </a:t>
            </a:r>
            <a:r>
              <a:rPr lang="hr-HR" sz="2800" dirty="0" smtClean="0"/>
              <a:t>popis </a:t>
            </a:r>
            <a:r>
              <a:rPr lang="hr-HR" sz="2800" dirty="0"/>
              <a:t>svjetske baštine u Europi od 1996. g.</a:t>
            </a:r>
          </a:p>
        </p:txBody>
      </p:sp>
    </p:spTree>
    <p:extLst>
      <p:ext uri="{BB962C8B-B14F-4D97-AF65-F5344CB8AC3E}">
        <p14:creationId xmlns:p14="http://schemas.microsoft.com/office/powerpoint/2010/main" val="29442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Tehnička kultura i Matematika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92" y="2589133"/>
            <a:ext cx="3415508" cy="341550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961" y="2705340"/>
            <a:ext cx="5150637" cy="31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51" y="1160329"/>
            <a:ext cx="4678418" cy="311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9" y="1160329"/>
            <a:ext cx="4673600" cy="311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07" y="3761257"/>
            <a:ext cx="4961191" cy="309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niOkvir 4"/>
          <p:cNvSpPr txBox="1"/>
          <p:nvPr/>
        </p:nvSpPr>
        <p:spPr>
          <a:xfrm>
            <a:off x="1680775" y="308138"/>
            <a:ext cx="7501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 smtClean="0"/>
              <a:t>Royal </a:t>
            </a:r>
            <a:r>
              <a:rPr lang="hr-HR" sz="4000" dirty="0" err="1" smtClean="0"/>
              <a:t>Palace</a:t>
            </a:r>
            <a:r>
              <a:rPr lang="hr-HR" sz="4000" dirty="0" smtClean="0"/>
              <a:t> </a:t>
            </a:r>
            <a:r>
              <a:rPr lang="hr-HR" sz="4000" dirty="0" err="1" smtClean="0"/>
              <a:t>of</a:t>
            </a:r>
            <a:r>
              <a:rPr lang="hr-HR" sz="4000" dirty="0" smtClean="0"/>
              <a:t> </a:t>
            </a:r>
            <a:r>
              <a:rPr lang="hr-HR" sz="4000" dirty="0" err="1" smtClean="0"/>
              <a:t>Caserta</a:t>
            </a:r>
            <a:endParaRPr lang="hr-HR" sz="4000" dirty="0"/>
          </a:p>
        </p:txBody>
      </p:sp>
      <p:sp>
        <p:nvSpPr>
          <p:cNvPr id="6" name="Pravokutnik 5"/>
          <p:cNvSpPr/>
          <p:nvPr/>
        </p:nvSpPr>
        <p:spPr>
          <a:xfrm>
            <a:off x="8380589" y="4617130"/>
            <a:ext cx="2896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UNESCO-v </a:t>
            </a:r>
            <a:r>
              <a:rPr lang="hr-HR" sz="2800" dirty="0" smtClean="0"/>
              <a:t>popis </a:t>
            </a:r>
            <a:r>
              <a:rPr lang="hr-HR" sz="2800" dirty="0"/>
              <a:t>svjetske baštine u Europi od 1996. g.</a:t>
            </a:r>
          </a:p>
        </p:txBody>
      </p:sp>
    </p:spTree>
    <p:extLst>
      <p:ext uri="{BB962C8B-B14F-4D97-AF65-F5344CB8AC3E}">
        <p14:creationId xmlns:p14="http://schemas.microsoft.com/office/powerpoint/2010/main" val="4125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054" y="729374"/>
            <a:ext cx="5536013" cy="1325563"/>
          </a:xfrm>
        </p:spPr>
        <p:txBody>
          <a:bodyPr/>
          <a:lstStyle/>
          <a:p>
            <a:r>
              <a:rPr lang="hr-HR" dirty="0" smtClean="0"/>
              <a:t>Likovna kultura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8" y="2270943"/>
            <a:ext cx="3883152" cy="278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09" y="2264500"/>
            <a:ext cx="3606800" cy="323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067" y="2270943"/>
            <a:ext cx="2247900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64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bina">
  <a:themeElements>
    <a:clrScheme name="Dubin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ubin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ub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Dubina</Template>
  <TotalTime>551</TotalTime>
  <Words>337</Words>
  <Application>Microsoft Office PowerPoint</Application>
  <PresentationFormat>Široki zaslon</PresentationFormat>
  <Paragraphs>98</Paragraphs>
  <Slides>25</Slides>
  <Notes>22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Corbel</vt:lpstr>
      <vt:lpstr>Dubina</vt:lpstr>
      <vt:lpstr>Erasmus+</vt:lpstr>
      <vt:lpstr>Geografija </vt:lpstr>
      <vt:lpstr>Cerignola je poljoprivredni kraj u kojem se proizvodi:</vt:lpstr>
      <vt:lpstr>PowerPoint prezentacija</vt:lpstr>
      <vt:lpstr>PowerPoint prezentacija</vt:lpstr>
      <vt:lpstr>PowerPoint prezentacija</vt:lpstr>
      <vt:lpstr>Tehnička kultura i Matematika</vt:lpstr>
      <vt:lpstr>PowerPoint prezentacija</vt:lpstr>
      <vt:lpstr>Likovna kultura</vt:lpstr>
      <vt:lpstr>PowerPoint prezentacija</vt:lpstr>
      <vt:lpstr>PowerPoint prezentacija</vt:lpstr>
      <vt:lpstr>Glazbena kultura</vt:lpstr>
      <vt:lpstr>PowerPoint prezentacija</vt:lpstr>
      <vt:lpstr>PowerPoint prezentacija</vt:lpstr>
      <vt:lpstr>Radionice u školi</vt:lpstr>
      <vt:lpstr>PowerPoint prezentacija</vt:lpstr>
      <vt:lpstr>PowerPoint prezentacija</vt:lpstr>
      <vt:lpstr>Engleski jezik</vt:lpstr>
      <vt:lpstr>Talijanski jezik</vt:lpstr>
      <vt:lpstr>Hrvatski jezik</vt:lpstr>
      <vt:lpstr>Matematika / TZK</vt:lpstr>
      <vt:lpstr>TZK</vt:lpstr>
      <vt:lpstr>Vjeronauk</vt:lpstr>
      <vt:lpstr>Informatika</vt:lpstr>
      <vt:lpstr>Dojmovi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Učenik</dc:creator>
  <cp:lastModifiedBy>Loredana Zima Krnelić</cp:lastModifiedBy>
  <cp:revision>55</cp:revision>
  <dcterms:created xsi:type="dcterms:W3CDTF">2018-04-18T09:35:30Z</dcterms:created>
  <dcterms:modified xsi:type="dcterms:W3CDTF">2019-04-16T10:45:25Z</dcterms:modified>
</cp:coreProperties>
</file>