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 i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Tekst naslova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4251769"/>
            <a:ext cx="10464800" cy="8817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“Citat upišite ovdje.”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6362699"/>
            <a:ext cx="10464800" cy="66776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–Ivan Horvat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ja - vodora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0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Tekst naslova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- centrir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Tekst naslova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ja - okom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75450" y="1408083"/>
            <a:ext cx="4673600" cy="6972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Tekst naslova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- V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Tekst naslova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 predzn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Tekst naslova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, predznaci i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Tekst naslova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dzn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j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396541" y="812918"/>
            <a:ext cx="4660900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396541" y="4038718"/>
            <a:ext cx="4660900" cy="4864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Tekst naslova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38019" y="9296400"/>
            <a:ext cx="322040" cy="46647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69999" y="1689099"/>
            <a:ext cx="10641213" cy="64200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subTitle" sz="half" idx="1"/>
          </p:nvPr>
        </p:nvSpPr>
        <p:spPr>
          <a:xfrm>
            <a:off x="2750327" y="2303994"/>
            <a:ext cx="8271151" cy="3585117"/>
          </a:xfrm>
          <a:prstGeom prst="rect">
            <a:avLst/>
          </a:prstGeom>
        </p:spPr>
        <p:txBody>
          <a:bodyPr/>
          <a:lstStyle/>
          <a:p>
            <a:pPr defTabSz="362204">
              <a:defRPr sz="3224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                         </a:t>
            </a:r>
            <a:r>
              <a:rPr sz="4216"/>
              <a:t>KALORIJSKA VRIJEDNOST HRANE KOJU JEDEMO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4824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Cilj istraživanja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1263650" y="2813050"/>
            <a:ext cx="5016500" cy="5651500"/>
          </a:xfrm>
          <a:prstGeom prst="rect">
            <a:avLst/>
          </a:prstGeom>
        </p:spPr>
        <p:txBody>
          <a:bodyPr/>
          <a:lstStyle>
            <a:lvl1pPr marL="0" indent="0" algn="ctr" defTabSz="362204">
              <a:spcBef>
                <a:spcPts val="0"/>
              </a:spcBef>
              <a:buSzTx/>
              <a:buNone/>
              <a:defRPr sz="4464"/>
            </a:lvl1pPr>
          </a:lstStyle>
          <a:p>
            <a:r>
              <a:t>usporedba vrijednosti dnevnog unosa kalorija učenika s minimalnim dnevnim unosom kalorija (dnevna potrošnja kalorija)</a:t>
            </a:r>
          </a:p>
        </p:txBody>
      </p:sp>
      <p:pic>
        <p:nvPicPr>
          <p:cNvPr id="124" name="CB77F7F1-F4C1-4F76-8EC2-EB00345AE42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7573" y="3356363"/>
            <a:ext cx="5105417" cy="4902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085918" y="635000"/>
            <a:ext cx="10464800" cy="2108200"/>
          </a:xfrm>
          <a:prstGeom prst="rect">
            <a:avLst/>
          </a:prstGeom>
        </p:spPr>
        <p:txBody>
          <a:bodyPr/>
          <a:lstStyle>
            <a:lvl1pPr>
              <a:defRPr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Metode rada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half" idx="1"/>
          </p:nvPr>
        </p:nvSpPr>
        <p:spPr>
          <a:xfrm>
            <a:off x="1263650" y="2832100"/>
            <a:ext cx="5016500" cy="565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traženje relevantnih podataka (namirnice s pridruženim vrijednostima kcal), vaganje, zapisivanje, izračunavanje, uspoređivanje, prezentacija u aplikaciji Pages i  u formatu PDF, zaključivanje</a:t>
            </a:r>
          </a:p>
        </p:txBody>
      </p:sp>
      <p:pic>
        <p:nvPicPr>
          <p:cNvPr id="128" name="D77895D9-985D-4604-A40D-9176CCE00A4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2245" y="2447733"/>
            <a:ext cx="4578579" cy="6677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Opis istraživanja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half" idx="1"/>
          </p:nvPr>
        </p:nvSpPr>
        <p:spPr>
          <a:xfrm>
            <a:off x="1269999" y="2819399"/>
            <a:ext cx="6292763" cy="6292763"/>
          </a:xfrm>
          <a:prstGeom prst="rect">
            <a:avLst/>
          </a:prstGeom>
        </p:spPr>
        <p:txBody>
          <a:bodyPr/>
          <a:lstStyle/>
          <a:p>
            <a:pPr marL="209931" indent="-209931" defTabSz="332993">
              <a:spcBef>
                <a:spcPts val="1500"/>
              </a:spcBef>
              <a:buBlip>
                <a:blip r:embed="rId2"/>
              </a:buBlip>
              <a:defRPr sz="1710"/>
            </a:pPr>
            <a:endParaRPr/>
          </a:p>
          <a:p>
            <a:pPr marL="209931" indent="-209931" defTabSz="332993">
              <a:spcBef>
                <a:spcPts val="1500"/>
              </a:spcBef>
              <a:buBlip>
                <a:blip r:embed="rId2"/>
              </a:buBlip>
              <a:defRPr sz="1710"/>
            </a:pPr>
            <a:r>
              <a:t>U 8.a razredu je u istraživanju sudjelovalo 17 učenika. Svi su imali tablice s kalorijskom vrijednosti hrane (vrijednost je izražena za 100 g svake namirnice). U razdoblju od 24. studenog do 1. prosinca 2016. učenici su odabrali jedan dan i blježili namirnice konzumirane toga dana te izračunavali kalorijsku vrijednost svake namirnice. Na kraju dana zbrojili su kalorijske vrijednosti svih namirnica i usporedili s predviđenim minimalnim dnevnim unosom kalorija dobivenim prema njihovoj težini, visini, godinama i potrošnji (vidi link).</a:t>
            </a:r>
          </a:p>
          <a:p>
            <a:pPr marL="209931" indent="-209931" defTabSz="332993">
              <a:spcBef>
                <a:spcPts val="1500"/>
              </a:spcBef>
              <a:buBlip>
                <a:blip r:embed="rId2"/>
              </a:buBlip>
              <a:defRPr sz="1710"/>
            </a:pPr>
            <a:r>
              <a:t>https://www.google.hr/url?sa=t&amp;source=web&amp;cd=1&amp;ved=0ahUKEwj2nPT-7b7QAhVpDcAKHZRcDcUQFggKMAA&amp;url=http%3A%2F%2Fwww.centarzdravlja.hr%2Falati%2Fdnevni-unos-kalorija%2F&amp;usg=AFQjCNEYm9rKqyYh_V4ZNcCdLCMrzwstPA&amp;sig2=V1GwHNv6z_TEyzYdTNeQFQ</a:t>
            </a:r>
          </a:p>
          <a:p>
            <a:pPr marL="209931" indent="-209931" defTabSz="332993">
              <a:spcBef>
                <a:spcPts val="1500"/>
              </a:spcBef>
              <a:buBlip>
                <a:blip r:embed="rId2"/>
              </a:buBlip>
              <a:defRPr sz="1710"/>
            </a:pPr>
            <a:r>
              <a:t>Usporedili su rezultate i međusobno.</a:t>
            </a:r>
          </a:p>
        </p:txBody>
      </p:sp>
      <p:pic>
        <p:nvPicPr>
          <p:cNvPr id="132" name="4423C325-546F-4BF2-B81A-DE2B1E4057D7-L0-001.jpeg"/>
          <p:cNvPicPr>
            <a:picLocks noChangeAspect="1"/>
          </p:cNvPicPr>
          <p:nvPr/>
        </p:nvPicPr>
        <p:blipFill>
          <a:blip r:embed="rId3">
            <a:extLst/>
          </a:blip>
          <a:srcRect l="4675" r="21995" b="8036"/>
          <a:stretch>
            <a:fillRect/>
          </a:stretch>
        </p:blipFill>
        <p:spPr>
          <a:xfrm>
            <a:off x="7864526" y="4191116"/>
            <a:ext cx="4508154" cy="3475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9625">
              <a:defRPr sz="3815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Opis istraživanja</a:t>
            </a:r>
          </a:p>
          <a:p>
            <a:pPr defTabSz="309625">
              <a:defRPr sz="3815"/>
            </a:pPr>
            <a:r>
              <a:t>Primjer bilježenja dnevnog unosa kalorija jednog učenika.</a:t>
            </a:r>
          </a:p>
        </p:txBody>
      </p:sp>
      <p:pic>
        <p:nvPicPr>
          <p:cNvPr id="135" name="7BCA4CC6-4F96-4C1E-9F81-2D3EE4EC66A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36" name="4DE0BC0A-3F2C-466D-9993-C45FBEBC40F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37" name="2B61471C-1AE3-4D93-ADEE-5044D8D67564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38" name="738E23A5-F48E-4731-B6AB-1F9668566077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39" name="315480B4-1B26-499B-A7F4-0595AF55E0DE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1527748" y="2392910"/>
            <a:ext cx="10294456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Količina kalorija</a:t>
            </a:r>
          </a:p>
          <a:p>
            <a:pPr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30.11.2016.</a:t>
            </a:r>
          </a:p>
          <a:p>
            <a:pPr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1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Tin Jančić, 8.A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Dnevni minimalni unos kalorija: 1703 kcal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Dnevna potrošnja kalorija: 2342 kcal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Budući da smo bili dobri na satu kemije profesorica nam je napravila kokice- 9:32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kokice, 10g = 89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Školska </a:t>
            </a:r>
            <a:r>
              <a:rPr b="1"/>
              <a:t>marenda</a:t>
            </a:r>
            <a:r>
              <a:t>- 10:40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 komad kruha, 10g= 46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 kroasana, 50g= 408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Jogurt 1,5% masti= 61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Sirni namaz 10g= 119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 keksa sa maslacem= 20 kalorija- 13:30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Obrok nakon škole</a:t>
            </a:r>
            <a:r>
              <a:t>- 14:30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4 komada kruha sa 0% šećera= 204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Dimljena šunka= 250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Sirni namaz, 10g= 119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5 kockica bijele čokolade= 100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Ručak</a:t>
            </a:r>
            <a:r>
              <a:t>- 16:30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 polpeta od mješane junetine i svinjetine, 150g= 220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Mješavina krumpira i mrkve= 32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Tjestenina za juhu, 20g= 33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Goveđa juha, 100g= 32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Večera</a:t>
            </a:r>
            <a:r>
              <a:t>- 20:t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Pekarski proizvod šunka-sri, 20g= 43 kalorija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89+46+408+61+119+20+204+250+119+100+220+32+33+32+43 kcal = </a:t>
            </a:r>
            <a:r>
              <a:rPr b="1"/>
              <a:t>1776 kcal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44677">
              <a:defRPr sz="4248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Opis istraživanja</a:t>
            </a:r>
          </a:p>
          <a:p>
            <a:pPr defTabSz="344677">
              <a:defRPr sz="4248"/>
            </a:pPr>
            <a:r>
              <a:t>Dnevni unos kalorija učenice intolerantne na gluten.</a:t>
            </a:r>
          </a:p>
        </p:txBody>
      </p:sp>
      <p:pic>
        <p:nvPicPr>
          <p:cNvPr id="143" name="001C0515-8C0D-4566-96AF-B701E65B8B5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476" y="3525934"/>
            <a:ext cx="3099794" cy="3099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90E2D6C6-6686-464A-A008-4892D2CC15A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4556" y="6975383"/>
            <a:ext cx="3514688" cy="2135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A7351F51-381A-4243-8878-AD884ED2FC66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77615" y="7617191"/>
            <a:ext cx="3584415" cy="1417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63AAFF59-0F6B-42B9-B7B4-96CC24843BE5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39561" y="5477195"/>
            <a:ext cx="3928399" cy="2062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529E338F-7EFC-48F9-B561-5F3B1E7645FE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72649" y="2820212"/>
            <a:ext cx="5753111" cy="2579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787482AD-3CE2-4B15-B444-3D83F7DE064C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4175" y="2820212"/>
            <a:ext cx="3066395" cy="628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Rezultati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 Devet učenika ima nešto manji dnevni unos kalorija od predviđenog, dok osam učenika ima nešto veći unos kalorija od predviđenog.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Zaključak</a:t>
            </a:r>
          </a:p>
        </p:txBody>
      </p:sp>
      <p:sp>
        <p:nvSpPr>
          <p:cNvPr id="154" name="Shape 154"/>
          <p:cNvSpPr/>
          <p:nvPr/>
        </p:nvSpPr>
        <p:spPr>
          <a:xfrm>
            <a:off x="1147995" y="3233682"/>
            <a:ext cx="10708809" cy="3841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Rezultati pokazuju da je dnevni unos kalorija učenika koji su sudjelovali u istraživanju u prosjeku bez većih odstupanja, osim učenice koja je intolerantna na gluten pa je njena vrijednost unosa kalorija 585 kcal, a predviđena vrijednost na osnovi njenih parametara je 1503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Prilagođeno</PresentationFormat>
  <Paragraphs>53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Helvetica</vt:lpstr>
      <vt:lpstr>Helvetica Neue</vt:lpstr>
      <vt:lpstr>Noteworthy Bold</vt:lpstr>
      <vt:lpstr>Noteworthy Light</vt:lpstr>
      <vt:lpstr>Parchment</vt:lpstr>
      <vt:lpstr>PowerPoint prezentacija</vt:lpstr>
      <vt:lpstr>Cilj istraživanja</vt:lpstr>
      <vt:lpstr>Metode rada</vt:lpstr>
      <vt:lpstr>Opis istraživanja</vt:lpstr>
      <vt:lpstr>Opis istraživanja Primjer bilježenja dnevnog unosa kalorija jednog učenika.</vt:lpstr>
      <vt:lpstr>Opis istraživanja Dnevni unos kalorija učenice intolerantne na gluten.</vt:lpstr>
      <vt:lpstr>Rezultati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Profesor</dc:creator>
  <cp:lastModifiedBy>Loredana Zima Krnelić</cp:lastModifiedBy>
  <cp:revision>1</cp:revision>
  <dcterms:modified xsi:type="dcterms:W3CDTF">2016-12-19T12:39:08Z</dcterms:modified>
</cp:coreProperties>
</file>