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300" r:id="rId4"/>
    <p:sldId id="297" r:id="rId5"/>
    <p:sldId id="308" r:id="rId6"/>
    <p:sldId id="289" r:id="rId7"/>
    <p:sldId id="291" r:id="rId8"/>
    <p:sldId id="292" r:id="rId9"/>
    <p:sldId id="294" r:id="rId10"/>
    <p:sldId id="295" r:id="rId11"/>
    <p:sldId id="293" r:id="rId12"/>
    <p:sldId id="290" r:id="rId13"/>
    <p:sldId id="286" r:id="rId14"/>
    <p:sldId id="287" r:id="rId15"/>
    <p:sldId id="274" r:id="rId16"/>
    <p:sldId id="337" r:id="rId17"/>
    <p:sldId id="341" r:id="rId18"/>
    <p:sldId id="258" r:id="rId19"/>
    <p:sldId id="266" r:id="rId20"/>
    <p:sldId id="288" r:id="rId21"/>
    <p:sldId id="267" r:id="rId22"/>
    <p:sldId id="269" r:id="rId23"/>
    <p:sldId id="333" r:id="rId24"/>
    <p:sldId id="331" r:id="rId25"/>
    <p:sldId id="332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1" autoAdjust="0"/>
    <p:restoredTop sz="78853" autoAdjust="0"/>
  </p:normalViewPr>
  <p:slideViewPr>
    <p:cSldViewPr>
      <p:cViewPr>
        <p:scale>
          <a:sx n="114" d="100"/>
          <a:sy n="114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ED0B-F76A-4521-9B50-D422CFF060EF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A20D-76A2-495E-8516-3CAA32E092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30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Ako govorimo o </a:t>
            </a:r>
            <a:r>
              <a:rPr lang="hr-HR" dirty="0" err="1" smtClean="0"/>
              <a:t>oio</a:t>
            </a:r>
            <a:r>
              <a:rPr lang="hr-HR" dirty="0" smtClean="0"/>
              <a:t> usmjerenom na učenika – a da to</a:t>
            </a:r>
            <a:r>
              <a:rPr lang="hr-HR" baseline="0" dirty="0" smtClean="0"/>
              <a:t> nije samo mrtvo slovo na papiru onda pod time osim prilagođavanja oo metoda moramo omogućiti i uporabu….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B582-1FAD-4139-B5FB-669360B50365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8029-030D-413F-AEE1-533B54F878DD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B46-6E29-4989-89FD-379466A99D10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57F1-3C1F-4BD4-B5D6-7F1054818949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129A-6DAC-4B52-82B0-AB9BDAB05A56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13FB-8BE7-4432-9886-10BC7AC1CC72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B543-CBDE-4029-91CA-14A18D7882CB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9C66-F48B-4428-AE57-41AEFE7F2C40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03A-A2F2-4F1D-9061-1891BFBC6278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4718-B32F-4325-8F2D-81A42C564740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8F5-266D-4F42-9CBE-A4EC68024881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EAB2-8DD0-4345-BE25-E30D5FB59317}" type="datetime1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3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endParaRPr lang="hr-HR" dirty="0"/>
          </a:p>
        </p:txBody>
      </p:sp>
      <p:pic>
        <p:nvPicPr>
          <p:cNvPr id="5" name="Slika 4" descr="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4926"/>
            <a:ext cx="9144000" cy="406814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051720" y="260648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1560" y="5500702"/>
            <a:ext cx="8032406" cy="9848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tx2"/>
                </a:solidFill>
              </a:rPr>
              <a:t>OŠ Vežica u Rijeci </a:t>
            </a:r>
          </a:p>
          <a:p>
            <a:pPr algn="ctr"/>
            <a:endParaRPr lang="hr-HR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1547664" y="6165304"/>
            <a:ext cx="5781314" cy="692696"/>
          </a:xfrm>
        </p:spPr>
        <p:txBody>
          <a:bodyPr/>
          <a:lstStyle/>
          <a:p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Loredana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Zima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Krnelić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voditeljica projekta </a:t>
            </a:r>
          </a:p>
          <a:p>
            <a:endParaRPr lang="hr-HR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80 % učenika želi multimediju i digitalne nastavne materijale u nastavi samo ih 25% doživljava u nastavi, a 9 % nikada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41% učenika je imalo prilike koristiti e-udžbenike, a 70 % ih želi koristiti u nastavi</a:t>
            </a:r>
          </a:p>
          <a:p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endParaRPr lang="hr-HR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hr-HR" sz="1900" i="1" dirty="0" smtClean="0">
                <a:solidFill>
                  <a:schemeClr val="accent4">
                    <a:lumMod val="75000"/>
                  </a:schemeClr>
                </a:solidFill>
              </a:rPr>
              <a:t>Izvor: Primjena IKT u nastavi iz perspektive učenika i nastavnika </a:t>
            </a:r>
          </a:p>
          <a:p>
            <a:pPr algn="r">
              <a:buNone/>
            </a:pPr>
            <a:r>
              <a:rPr lang="hr-HR" sz="1900" i="1" dirty="0" smtClean="0">
                <a:solidFill>
                  <a:schemeClr val="accent4">
                    <a:lumMod val="75000"/>
                  </a:schemeClr>
                </a:solidFill>
              </a:rPr>
              <a:t>(Renata Ivanković, CARNET)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0" y="404664"/>
            <a:ext cx="9174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2023 </a:t>
            </a:r>
            <a:r>
              <a:rPr lang="hr-HR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učenika</a:t>
            </a:r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OŠ i SŠ 2012. godine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“Naučimo…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		10% od onoga što čitamo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od onoga što slušamo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		30% od onoga što vidimo</a:t>
            </a:r>
          </a:p>
          <a:p>
            <a:pPr algn="just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od onoga što vidimo i čujemo</a:t>
            </a:r>
          </a:p>
          <a:p>
            <a:pPr algn="just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		70% od onoga što raspravimo sa drugima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od onoga što osobno iskusimo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		95% od onoga što poučavamo druge.“</a:t>
            </a:r>
          </a:p>
          <a:p>
            <a:pPr algn="just">
              <a:buNone/>
            </a:pPr>
            <a:endParaRPr lang="pl-PL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hr-HR" i="1" dirty="0" err="1" smtClean="0">
                <a:solidFill>
                  <a:schemeClr val="accent4">
                    <a:lumMod val="75000"/>
                  </a:schemeClr>
                </a:solidFill>
              </a:rPr>
              <a:t>William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accent4">
                    <a:lumMod val="75000"/>
                  </a:schemeClr>
                </a:solidFill>
              </a:rPr>
              <a:t>Glasser</a:t>
            </a:r>
            <a:endParaRPr lang="hr-HR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1123111" y="476672"/>
            <a:ext cx="692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Kako pamtimo i učimo?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Sve se promijenilo, a škola je ostala ista!</a:t>
            </a:r>
          </a:p>
          <a:p>
            <a:pPr algn="ctr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Unutarnja motivacija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kao ključan preduvjet uspješnog učenja svakodnevno izostaje!</a:t>
            </a:r>
          </a:p>
          <a:p>
            <a:pPr algn="ctr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Naš zadatak je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probuditi znatiželju i interes za učenje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, a tu će nam pomoći tehnologija!</a:t>
            </a:r>
          </a:p>
          <a:p>
            <a:pPr algn="ctr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Kako i na koji način?</a:t>
            </a:r>
          </a:p>
          <a:p>
            <a:pPr algn="ctr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467544" y="404664"/>
            <a:ext cx="79716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Uvođenjem tehnologije do reforme školskog sustava</a:t>
            </a:r>
            <a:endParaRPr lang="hr-HR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se mijenja?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Interaktivno učenje popraćeno multimedijom i internetom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wireless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Video materijali i digitalne knjige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iBookAuthor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 tisuće besplatnih edukativnih aplikacija za sve predmete (učenje kroz igru)</a:t>
            </a:r>
          </a:p>
          <a:p>
            <a:endParaRPr lang="hr-HR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9" name="Slika 8" descr="apps_e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64160"/>
            <a:ext cx="5184576" cy="289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CARNet-log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16832"/>
            <a:ext cx="1650794" cy="533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se mijenja?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8024" y="1628801"/>
            <a:ext cx="4176464" cy="237626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E-mail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Pripreme za nastavu</a:t>
            </a:r>
          </a:p>
          <a:p>
            <a:r>
              <a:rPr lang="hr-HR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Online</a:t>
            </a:r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testovi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E-lektire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E-učenje</a:t>
            </a:r>
          </a:p>
          <a:p>
            <a:pPr>
              <a:buNone/>
            </a:pPr>
            <a:endParaRPr lang="hr-HR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6" name="Slika 5" descr="fotografija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456384" cy="2592288"/>
          </a:xfrm>
          <a:prstGeom prst="rect">
            <a:avLst/>
          </a:prstGeom>
        </p:spPr>
      </p:pic>
      <p:pic>
        <p:nvPicPr>
          <p:cNvPr id="7" name="Slika 6" descr="fotografija5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707904" cy="278092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36096" y="4653136"/>
            <a:ext cx="3024336" cy="1634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digitalne </a:t>
            </a:r>
          </a:p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kompetencije</a:t>
            </a: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se mijenja?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neće dobivati gotova znanja već će sami dolaziti do istih – učitelj usmjerava i vodi učenika –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suradnički oblik učenja</a:t>
            </a:r>
          </a:p>
          <a:p>
            <a:pPr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                                                              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biti u mogućnosti više istraživati, raditi u grupama i timovima i tako stjecati vještinu timskog rada i rješavanja problema</a:t>
            </a: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moći učiti na putu do škole, na hodnicima škole, u parku, u autobusu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</a:t>
            </a:r>
          </a:p>
          <a:p>
            <a:pPr algn="ctr">
              <a:buNone/>
            </a:pPr>
            <a:endParaRPr lang="hr-H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8" name="Slika 7" descr="NACIONALNI_KURIKULUM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1556792"/>
            <a:ext cx="1227017" cy="1296144"/>
          </a:xfrm>
          <a:prstGeom prst="rect">
            <a:avLst/>
          </a:prstGeom>
        </p:spPr>
      </p:pic>
      <p:pic>
        <p:nvPicPr>
          <p:cNvPr id="9" name="Slika 8" descr="NACIONALNI_KURIKULUM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068960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Prednost se daje </a:t>
            </a: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socijalnomu konstruktivizmu </a:t>
            </a: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u kojemu učenik, uz podršku učitelja i nastavnika, sam istražuje i konstruira svoje znanje.</a:t>
            </a:r>
          </a:p>
          <a:p>
            <a:pPr>
              <a:lnSpc>
                <a:spcPct val="120000"/>
              </a:lnSpc>
            </a:pP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Istraživačka nastava, nastava temeljena na učenikovom iskustvu, projektna nastava, multimedijska nastava, individualizirani pristup učeniku, interdisciplinarni pristup, </a:t>
            </a:r>
            <a:r>
              <a:rPr lang="hr-HR" sz="2600" i="1" dirty="0" err="1" smtClean="0">
                <a:solidFill>
                  <a:schemeClr val="accent4">
                    <a:lumMod val="75000"/>
                  </a:schemeClr>
                </a:solidFill>
              </a:rPr>
              <a:t>tj</a:t>
            </a: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. povezivanje programskih sadržaja prema načelima </a:t>
            </a:r>
            <a:r>
              <a:rPr lang="hr-HR" sz="2600" i="1" dirty="0" err="1" smtClean="0">
                <a:solidFill>
                  <a:schemeClr val="accent4">
                    <a:lumMod val="75000"/>
                  </a:schemeClr>
                </a:solidFill>
              </a:rPr>
              <a:t>međupredmetne</a:t>
            </a: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 povezanosti, problemsko učenje, </a:t>
            </a:r>
            <a:r>
              <a:rPr lang="hr-HR" sz="2600" i="1" dirty="0" err="1" smtClean="0">
                <a:solidFill>
                  <a:schemeClr val="accent4">
                    <a:lumMod val="75000"/>
                  </a:schemeClr>
                </a:solidFill>
              </a:rPr>
              <a:t>učenje</a:t>
            </a:r>
            <a:r>
              <a:rPr lang="hr-HR" sz="2600" i="1" dirty="0" smtClean="0">
                <a:solidFill>
                  <a:schemeClr val="accent4">
                    <a:lumMod val="75000"/>
                  </a:schemeClr>
                </a:solidFill>
              </a:rPr>
              <a:t> u parovima, učenje u skupinama i slično. </a:t>
            </a:r>
          </a:p>
          <a:p>
            <a:pPr>
              <a:lnSpc>
                <a:spcPct val="120000"/>
              </a:lnSpc>
              <a:buNone/>
            </a:pPr>
            <a:endParaRPr lang="hr-HR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41274" y="260648"/>
            <a:ext cx="6079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Metode, oblici i načini rada </a:t>
            </a:r>
          </a:p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prema NOK-u su: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NACIONALNI_KURIKULUM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…….</a:t>
            </a:r>
          </a:p>
          <a:p>
            <a:pPr lvl="0">
              <a:lnSpc>
                <a:spcPct val="120000"/>
              </a:lnSpc>
            </a:pPr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uporabu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različitih izvora znanja i nastavnih sredstava koji potiču sudjelovanje, promatranje, samostalno istraživanje, eksperimentiranje, otkrivanje, zaključivanje, znatiželju te učenje kako učiti, stvaranje ugodna odgojno-obrazovno ozračja koje će poticati zanimanje i motivaciju djeteta/učenika </a:t>
            </a:r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 učenje te će im pružiti osjećaj sigurnosti i međusobnog poštivanja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Prihvaćanje različitih 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stilova učenja djeteta/učenika </a:t>
            </a:r>
            <a:r>
              <a:rPr lang="hr-HR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kao i razlika između učenika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95536" y="332656"/>
            <a:ext cx="85324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NOK promiče odgoj i obrazovanje</a:t>
            </a:r>
          </a:p>
          <a:p>
            <a:pPr algn="ctr"/>
            <a:r>
              <a:rPr lang="hr-HR" sz="28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usmjeren na učenika </a:t>
            </a:r>
            <a:r>
              <a:rPr lang="hr-HR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</a:t>
            </a:r>
            <a:r>
              <a:rPr lang="hr-HR" sz="28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podrazumijeva:</a:t>
            </a:r>
            <a:endParaRPr lang="hr-HR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NACIONALNI_KURIKULUM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Projekti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Eduknjižara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E-lektire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E-matica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E-Dnevnik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 descr="CARNet-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650794" cy="533333"/>
          </a:xfrm>
          <a:prstGeom prst="rect">
            <a:avLst/>
          </a:prstGeom>
        </p:spPr>
      </p:pic>
      <p:pic>
        <p:nvPicPr>
          <p:cNvPr id="7" name="Slika 6" descr="enciklopedija_carn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2074781" cy="7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edu-hr-por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3395628" cy="190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PORTAL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25144"/>
            <a:ext cx="54991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1124744"/>
            <a:ext cx="2571750" cy="1428750"/>
          </a:xfrm>
          <a:prstGeom prst="rect">
            <a:avLst/>
          </a:prstGeom>
        </p:spPr>
      </p:pic>
      <p:pic>
        <p:nvPicPr>
          <p:cNvPr id="11" name="Rezervirano mjesto sadržaja 4" descr="ipad2626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bolji školski uspjeh učenika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aktivnost i motivacija učenika te priprema za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cjeloživotno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učenje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snalaženje u modernom digitalnom dobu i razvijanje društvene svijesti i odgovornosti prema novima tehnologijama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izjednačavanje položaja naših učenika s učenicima visoko razvijenih zemalja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  1: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Slika 6" descr="neimenov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59335" cy="144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686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u="sng" dirty="0" smtClean="0">
                <a:solidFill>
                  <a:schemeClr val="accent4">
                    <a:lumMod val="75000"/>
                  </a:schemeClr>
                </a:solidFill>
              </a:rPr>
              <a:t>Projektni tim: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Loredana Zima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Krnelić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Davor Kolarić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Mihael Nikolić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Bosiljka Jurjević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započeli smo ove školske godine u 8.c razredu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57 tableta (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suradnji s Filozofskim fakultetom u Rijeci i partnerom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809052" y="332656"/>
            <a:ext cx="364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rojekt  </a:t>
            </a:r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Slika 7" descr="fotografij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4089962" cy="305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rasterećenje učenika smanjivanjem nastavnog  materijala (digitalni materijali)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ctr"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Moderan  KURIKULUM 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textbooks_cur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725144"/>
            <a:ext cx="2828183" cy="2132856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8" name="Slika 7" descr="idn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780928"/>
            <a:ext cx="2145218" cy="2166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Essa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Academy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(UK) - 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successed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hr-H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0" y="33265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Lighthouse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zervirano mjesto sadržaja 1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godine uvela tablete u nastavu i ostvarila neočekivane rezultate (čak 97 % bolji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šk.uspjeh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Slika 8" descr="134789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21088"/>
            <a:ext cx="68770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Unutarnja evaluacija: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Razredno vijeće 8.c i učenici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Projektni tim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Vanjska evaluacija:</a:t>
            </a:r>
          </a:p>
          <a:p>
            <a:pPr lvl="0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Filozofski fakultet u Rijeci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611560" y="332656"/>
            <a:ext cx="559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Evaluacija projekta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chec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114675" cy="3495675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b="1" dirty="0" smtClean="0"/>
          </a:p>
          <a:p>
            <a:pPr algn="ctr">
              <a:buNone/>
            </a:pP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Ostvarujemo ozračje poticajno za nove ideje i veće uspjehe te bolju budućnost našega školstva odnosno naše djece!</a:t>
            </a:r>
          </a:p>
          <a:p>
            <a:pPr>
              <a:buNone/>
            </a:pPr>
            <a:endParaRPr lang="hr-HR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Slika 4" descr="hea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4267200" cy="781050"/>
          </a:xfrm>
          <a:prstGeom prst="rect">
            <a:avLst/>
          </a:prstGeom>
        </p:spPr>
      </p:pic>
      <p:pic>
        <p:nvPicPr>
          <p:cNvPr id="6" name="Slika 5" descr="cn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437112"/>
            <a:ext cx="1933575" cy="981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učenici su aktivniji i motiviraniji za rad (70%)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radno ozračje na satu – timski i istraživački rad puno veći </a:t>
            </a: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čenici vide svrhu uporabe nastavnih sadržaja i njihovu povezanost s primjerima iz svakodnevnog života</a:t>
            </a:r>
          </a:p>
          <a:p>
            <a:pPr lvl="0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čitelji koriste hrvatski obrazovni portal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Edu.hr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puno više nego prije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79512" y="260648"/>
            <a:ext cx="8797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Rezultati – u nepuna 4 mjeseca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čenici, učitelji svakodnevno komuniciraju putem e-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maila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– organizacija nastave i rada u školi brža, lakša i jednostavnija</a:t>
            </a: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zradili smo nekoliko digitalnih knjiga tzv.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iBooks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 iz geografije</a:t>
            </a:r>
          </a:p>
          <a:p>
            <a:pPr lvl="0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manjili smo troškove fotokopiranja i papira</a:t>
            </a:r>
          </a:p>
          <a:p>
            <a:pPr lvl="0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čenici ponekad u popodnevnim satima dolaze u školu kako bi bili na internetu 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79512" y="260648"/>
            <a:ext cx="8797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Rezultati – u nepuna 4 mjeseca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r-HR" sz="3600" i="1" dirty="0" smtClean="0">
                <a:solidFill>
                  <a:schemeClr val="accent4"/>
                </a:solidFill>
              </a:rPr>
              <a:t>“… </a:t>
            </a:r>
            <a:r>
              <a:rPr lang="vi-VN" sz="3600" i="1" dirty="0" smtClean="0">
                <a:solidFill>
                  <a:schemeClr val="accent4"/>
                </a:solidFill>
                <a:latin typeface="Calibri" pitchFamily="34" charset="0"/>
              </a:rPr>
              <a:t>čini polazište za </a:t>
            </a:r>
            <a:r>
              <a:rPr lang="vi-VN" sz="3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izradbu nastavnih planova</a:t>
            </a:r>
            <a:r>
              <a:rPr lang="vi-VN" sz="3600" i="1" dirty="0" smtClean="0">
                <a:solidFill>
                  <a:schemeClr val="accent4"/>
                </a:solidFill>
                <a:latin typeface="Calibri" pitchFamily="34" charset="0"/>
              </a:rPr>
              <a:t>, odnosno definiranje optimalnoga opterećenja učenika, te </a:t>
            </a:r>
            <a:r>
              <a:rPr lang="vi-VN" sz="3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izradbu predmetnih kurikuluma </a:t>
            </a:r>
            <a:r>
              <a:rPr lang="vi-VN" sz="3600" i="1" dirty="0" smtClean="0">
                <a:solidFill>
                  <a:schemeClr val="accent4"/>
                </a:solidFill>
                <a:latin typeface="Calibri" pitchFamily="34" charset="0"/>
              </a:rPr>
              <a:t>temeljenih na razrađenim postignućima odgojno-obrazovnih područja.</a:t>
            </a:r>
            <a:r>
              <a:rPr lang="hr-HR" sz="3600" i="1" dirty="0" smtClean="0">
                <a:solidFill>
                  <a:schemeClr val="accent4"/>
                </a:solidFill>
                <a:latin typeface="Calibri" pitchFamily="34" charset="0"/>
              </a:rPr>
              <a:t>”</a:t>
            </a:r>
          </a:p>
          <a:p>
            <a:pPr>
              <a:buNone/>
            </a:pPr>
            <a:endParaRPr lang="hr-HR" sz="4000" i="1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36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“Temeljno obilježje Nacionalnoga okvirnoga kurikuluma je prelazak </a:t>
            </a:r>
            <a:r>
              <a:rPr lang="hr-HR" sz="36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 kompetencijski sustav i učenička postignuća </a:t>
            </a:r>
            <a:r>
              <a:rPr lang="hr-HR" sz="36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(ishode učenja) za razliku od (do)sadašnjega usmjerenoga na sadržaj.”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23528" y="332656"/>
            <a:ext cx="845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Nacionalni okvirni kurikulum</a:t>
            </a:r>
            <a:endParaRPr lang="hr-HR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NACIONALNI_KURIKULUM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229200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r-HR" sz="3400" dirty="0" smtClean="0">
                <a:solidFill>
                  <a:schemeClr val="accent4">
                    <a:lumMod val="75000"/>
                  </a:schemeClr>
                </a:solidFill>
              </a:rPr>
              <a:t>“… </a:t>
            </a:r>
            <a:r>
              <a:rPr lang="vi-VN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upućuje učitelje i nastavnike na to da </a:t>
            </a:r>
            <a:r>
              <a:rPr lang="vi-VN" sz="3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nadiđu predmetnu specijalizaciju</a:t>
            </a:r>
            <a:r>
              <a:rPr lang="vi-VN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i podjednako</a:t>
            </a:r>
            <a:r>
              <a:rPr lang="hr-HR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sudjeluju u razvijanju ključnih kompetencija učenika, primjenjujući načelo podijeljene odgovornosti, </a:t>
            </a:r>
            <a:r>
              <a:rPr lang="vi-VN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posebice u ostvarenju vrijednosti koje se prožimaju </a:t>
            </a:r>
            <a:r>
              <a:rPr lang="vi-VN" sz="34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vi-VN" sz="3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međupredmetnim temama</a:t>
            </a:r>
            <a:r>
              <a:rPr lang="vi-VN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hr-HR" sz="3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”</a:t>
            </a:r>
          </a:p>
          <a:p>
            <a:pPr>
              <a:lnSpc>
                <a:spcPct val="120000"/>
              </a:lnSpc>
            </a:pPr>
            <a:endParaRPr lang="hr-HR" sz="3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3600" i="1" dirty="0" smtClean="0">
                <a:solidFill>
                  <a:schemeClr val="accent4">
                    <a:lumMod val="75000"/>
                  </a:schemeClr>
                </a:solidFill>
              </a:rPr>
              <a:t>“…</a:t>
            </a:r>
            <a:r>
              <a:rPr lang="hr-HR" sz="3600" i="1" dirty="0" err="1" smtClean="0">
                <a:solidFill>
                  <a:schemeClr val="accent4">
                    <a:lumMod val="75000"/>
                  </a:schemeClr>
                </a:solidFill>
              </a:rPr>
              <a:t>..nas</a:t>
            </a:r>
            <a:r>
              <a:rPr lang="hr-HR" sz="3600" i="1" dirty="0" smtClean="0">
                <a:solidFill>
                  <a:schemeClr val="accent4">
                    <a:lumMod val="75000"/>
                  </a:schemeClr>
                </a:solidFill>
              </a:rPr>
              <a:t> poziva da počnemo na drugačiji način razmišljati o nastavi i školi: donosi izazove za učenje i poučavanje, planiranje i ostvarivanje nastave, kao i za cjelokupnost školskog rada.”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51520" y="332656"/>
            <a:ext cx="845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Nacionalni okvirni kurikulum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NACIONALNI_KURIKULUM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301208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04664"/>
            <a:ext cx="8291264" cy="564949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hr-HR" i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Život i rad u suvremenom društvu brzih promjena i oštre konkurencije zahtijevaju nova znanja, vještine, sposobnosti, vrijednosti i stavove </a:t>
            </a:r>
            <a:r>
              <a:rPr lang="hr-HR" i="1" dirty="0" err="1" smtClean="0">
                <a:solidFill>
                  <a:schemeClr val="accent4">
                    <a:lumMod val="75000"/>
                  </a:schemeClr>
                </a:solidFill>
              </a:rPr>
              <a:t>tj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. nove kompetencije pojedinca, koje stavljaju naglasak na 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inovativnosti, stvaralaštva, rješavanja problema, razvoj kritičkog mišljenja, poduzetnosti, informatičke pismenosti, socijalnih i drugih kompetencija.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 nije moguće 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ostvariti u tradicionalnom odgojno-obrazovnom sustavu koji djeluje kao  sredstvo 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prenošenja znanja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. Pomak u </a:t>
            </a:r>
            <a:r>
              <a:rPr lang="hr-HR" i="1" dirty="0" err="1" smtClean="0">
                <a:solidFill>
                  <a:schemeClr val="accent4">
                    <a:lumMod val="75000"/>
                  </a:schemeClr>
                </a:solidFill>
              </a:rPr>
              <a:t>kurikulumskoj</a:t>
            </a: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 politici i planiranju s prijenosa znanja na razvoj kompetencija znači zaokret u pristupu i načinu programiranja odgoja i obrazovanja.”</a:t>
            </a:r>
          </a:p>
          <a:p>
            <a:pPr algn="r">
              <a:lnSpc>
                <a:spcPct val="120000"/>
              </a:lnSpc>
              <a:buNone/>
            </a:pPr>
            <a:r>
              <a:rPr lang="hr-HR" i="1" dirty="0" smtClean="0">
                <a:solidFill>
                  <a:schemeClr val="accent4">
                    <a:lumMod val="75000"/>
                  </a:schemeClr>
                </a:solidFill>
              </a:rPr>
              <a:t>(NOK)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Slika 4" descr="NACIONALNI_KURIKULUM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229200"/>
            <a:ext cx="1227017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nedovoljna aktivnost učenika na satu </a:t>
            </a:r>
          </a:p>
          <a:p>
            <a:pPr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    (pasivni promatrači, “spavači”)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nezainteresiranost za nova znanja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učenici često ne vide smisao onoga što uče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učenje gradiva napamet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znanje učenika nije trajno, primjenjivo i mnogi učenici ne znaju kako učiti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nastavni sadržaj – dosadan, nezanimljiv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nedisciplina</a:t>
            </a:r>
          </a:p>
          <a:p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99592" y="332656"/>
            <a:ext cx="3619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Problemi ….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Slika 7" descr="219404a_0_8+iEs.jpg"/>
          <p:cNvPicPr>
            <a:picLocks noChangeAspect="1"/>
          </p:cNvPicPr>
          <p:nvPr/>
        </p:nvPicPr>
        <p:blipFill>
          <a:blip r:embed="rId2" cstate="print"/>
          <a:srcRect l="14838" t="-135" r="6047" b="31529"/>
          <a:stretch>
            <a:fillRect/>
          </a:stretch>
        </p:blipFill>
        <p:spPr>
          <a:xfrm>
            <a:off x="7092280" y="260648"/>
            <a:ext cx="1728192" cy="199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kriteriji ocjenjivanja su se smanjili - sve veći broj odlikaša – nerealne ocjene – nerealna očekivanja kako učenika tako i roditelja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nezainteresiranost za uključivanje u slobodne aktivnosti i rad škole – radne navike učenika u školi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sve veći broj učenika s posebnim potrebama – individualiziranih pristupa, prilagođenih programa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384473"/>
            <a:ext cx="3619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Problemi ….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ljuto%20dijete.jpg"/>
          <p:cNvPicPr>
            <a:picLocks noChangeAspect="1"/>
          </p:cNvPicPr>
          <p:nvPr/>
        </p:nvPicPr>
        <p:blipFill>
          <a:blip r:embed="rId2" cstate="print"/>
          <a:srcRect l="11025" r="8652" b="35300"/>
          <a:stretch>
            <a:fillRect/>
          </a:stretch>
        </p:blipFill>
        <p:spPr>
          <a:xfrm>
            <a:off x="7380312" y="0"/>
            <a:ext cx="1296144" cy="1566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učenici imaju sve manju koncentraciju pažnje, rijetki učenici su uporni i ustrajni u radu – pa rezultati izostaju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sve žele na brzinu, imaju sve manje strpljenja slušati, kao i mi odrasli – net generacija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brz tempo života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svijet informacija</a:t>
            </a:r>
          </a:p>
          <a:p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multi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tasking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generacija – 1995.godine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djeca su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urođenici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– multimedija, </a:t>
            </a:r>
          </a:p>
          <a:p>
            <a:pPr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           mobiteli, TV, reklame, internet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611560" y="260648"/>
            <a:ext cx="691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Vrijeme u kojem živimo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Slika 6" descr="child-with-ipad-ogr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13176"/>
            <a:ext cx="2143125" cy="1438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dijete u dobi od 14 do 16 godina u prosjeku provede 16 sati tjedno na internetu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 svoje 15 godine  odigra 10 000 sati video igrica, izmjeni više od 200 000 e-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mailova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ims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-a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više od 10 000 sati razgovara na mobitel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oko 18 000 sati provede pred tv-om i pogleda na stotine tisuća reklama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hr-HR" sz="2000" i="1" dirty="0" smtClean="0">
                <a:solidFill>
                  <a:schemeClr val="accent4">
                    <a:lumMod val="75000"/>
                  </a:schemeClr>
                </a:solidFill>
              </a:rPr>
              <a:t>Izvor: Primjena IKT u nastavi iz perspektive učenika i nastavnika – </a:t>
            </a:r>
          </a:p>
          <a:p>
            <a:pPr algn="r">
              <a:buNone/>
            </a:pPr>
            <a:r>
              <a:rPr lang="hr-HR" sz="2000" i="1" dirty="0" smtClean="0">
                <a:solidFill>
                  <a:schemeClr val="accent4">
                    <a:lumMod val="75000"/>
                  </a:schemeClr>
                </a:solidFill>
              </a:rPr>
              <a:t>(Renata Ivanković, CARNET)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827584" y="332656"/>
            <a:ext cx="344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Istraživanja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1298</Words>
  <Application>Microsoft Office PowerPoint</Application>
  <PresentationFormat>Prikaz na zaslonu (4:3)</PresentationFormat>
  <Paragraphs>189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Problemi ….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Što se mijenja?</vt:lpstr>
      <vt:lpstr>Što se mijenja?</vt:lpstr>
      <vt:lpstr>Što se mijenja?</vt:lpstr>
      <vt:lpstr>PowerPointova prezentacija</vt:lpstr>
      <vt:lpstr> </vt:lpstr>
      <vt:lpstr>Projekti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Loredana</dc:creator>
  <cp:lastModifiedBy>inf2</cp:lastModifiedBy>
  <cp:revision>237</cp:revision>
  <dcterms:created xsi:type="dcterms:W3CDTF">2012-09-28T20:41:48Z</dcterms:created>
  <dcterms:modified xsi:type="dcterms:W3CDTF">2013-04-04T10:21:39Z</dcterms:modified>
</cp:coreProperties>
</file>